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9" r:id="rId2"/>
    <p:sldId id="293" r:id="rId3"/>
    <p:sldId id="276" r:id="rId4"/>
    <p:sldId id="275" r:id="rId5"/>
    <p:sldId id="259" r:id="rId6"/>
    <p:sldId id="279" r:id="rId7"/>
    <p:sldId id="280" r:id="rId8"/>
    <p:sldId id="282" r:id="rId9"/>
    <p:sldId id="294" r:id="rId10"/>
    <p:sldId id="283" r:id="rId11"/>
    <p:sldId id="284" r:id="rId12"/>
    <p:sldId id="285" r:id="rId13"/>
    <p:sldId id="286" r:id="rId14"/>
    <p:sldId id="287" r:id="rId15"/>
    <p:sldId id="295" r:id="rId16"/>
    <p:sldId id="289" r:id="rId17"/>
    <p:sldId id="290" r:id="rId18"/>
    <p:sldId id="291" r:id="rId19"/>
    <p:sldId id="296" r:id="rId20"/>
    <p:sldId id="292" r:id="rId2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92"/>
    <a:srgbClr val="FEFEFE"/>
    <a:srgbClr val="FFFFFF"/>
    <a:srgbClr val="E00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94660"/>
  </p:normalViewPr>
  <p:slideViewPr>
    <p:cSldViewPr>
      <p:cViewPr>
        <p:scale>
          <a:sx n="118" d="100"/>
          <a:sy n="118" d="100"/>
        </p:scale>
        <p:origin x="732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91740-717A-4828-BAD9-9E544D48F89F}" type="datetimeFigureOut">
              <a:rPr lang="de-DE" smtClean="0"/>
              <a:t>08.06.2021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64AD-D24B-46F7-A8F4-D676C882CC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33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78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365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4213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155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634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72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33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914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362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281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247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95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3590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264AD-D24B-46F7-A8F4-D676C882CC2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279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 rot="10800000">
            <a:off x="-13490" y="5056035"/>
            <a:ext cx="9162000" cy="108002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473199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fld id="{0762F8AC-7B8E-47C3-8C81-33490FE0310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9" y="4155926"/>
            <a:ext cx="963423" cy="5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5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10800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 rot="10800000">
            <a:off x="-13490" y="5056035"/>
            <a:ext cx="9162000" cy="108002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473199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fld id="{0762F8AC-7B8E-47C3-8C81-33490FE031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505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gradFill flip="none" rotWithShape="1">
          <a:gsLst>
            <a:gs pos="0">
              <a:srgbClr val="740092"/>
            </a:gs>
            <a:gs pos="100000">
              <a:srgbClr val="E00CA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473199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0762F8AC-7B8E-47C3-8C81-33490FE0310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4" y="4155926"/>
            <a:ext cx="963422" cy="5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6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Pr>
        <a:gradFill flip="none" rotWithShape="1">
          <a:gsLst>
            <a:gs pos="0">
              <a:srgbClr val="740092"/>
            </a:gs>
            <a:gs pos="100000">
              <a:srgbClr val="E00CA6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948264" y="4731990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0762F8AC-7B8E-47C3-8C81-33490FE0310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227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08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03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18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0.png"/><Relationship Id="rId18" Type="http://schemas.microsoft.com/office/2007/relationships/hdphoto" Target="../media/hdphoto8.wdp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microsoft.com/office/2007/relationships/hdphoto" Target="../media/hdphoto5.wdp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57.pn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/>
          <a:stretch/>
        </p:blipFill>
        <p:spPr>
          <a:xfrm rot="10800000">
            <a:off x="6202140" y="182690"/>
            <a:ext cx="2941859" cy="431975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4E33F2F-00B1-4E3A-BD09-71B3587BC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5" y="1962148"/>
            <a:ext cx="2088230" cy="121920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68029698-D934-422B-908C-9F581B9E6982}"/>
              </a:ext>
            </a:extLst>
          </p:cNvPr>
          <p:cNvSpPr txBox="1"/>
          <p:nvPr/>
        </p:nvSpPr>
        <p:spPr>
          <a:xfrm>
            <a:off x="0" y="4522878"/>
            <a:ext cx="914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14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400" b="0" i="0" dirty="0">
                <a:solidFill>
                  <a:srgbClr val="FFFFFF"/>
                </a:solidFill>
                <a:effectLst/>
                <a:latin typeface="TR"/>
              </a:rPr>
              <a:t>©</a:t>
            </a:r>
            <a:endParaRPr lang="de-DE" sz="1400" dirty="0">
              <a:solidFill>
                <a:schemeClr val="bg1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Grafik 4" descr="Stationär Silhouette">
            <a:extLst>
              <a:ext uri="{FF2B5EF4-FFF2-40B4-BE49-F238E27FC236}">
                <a16:creationId xmlns:a16="http://schemas.microsoft.com/office/drawing/2014/main" id="{0442CDB0-FADD-43C0-A69B-481590A508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797" y="534861"/>
            <a:ext cx="638487" cy="638487"/>
          </a:xfrm>
          <a:prstGeom prst="rect">
            <a:avLst/>
          </a:prstGeom>
        </p:spPr>
      </p:pic>
      <p:pic>
        <p:nvPicPr>
          <p:cNvPr id="25" name="Grafik 24" descr="Chemikalien Silhouette">
            <a:extLst>
              <a:ext uri="{FF2B5EF4-FFF2-40B4-BE49-F238E27FC236}">
                <a16:creationId xmlns:a16="http://schemas.microsoft.com/office/drawing/2014/main" id="{FEECDA88-2C7E-40E2-9F34-6AA980F6F4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102" y="1609063"/>
            <a:ext cx="588897" cy="588897"/>
          </a:xfrm>
          <a:prstGeom prst="rect">
            <a:avLst/>
          </a:prstGeom>
        </p:spPr>
      </p:pic>
      <p:pic>
        <p:nvPicPr>
          <p:cNvPr id="27" name="Grafik 26" descr="Stethoskop Silhouette">
            <a:extLst>
              <a:ext uri="{FF2B5EF4-FFF2-40B4-BE49-F238E27FC236}">
                <a16:creationId xmlns:a16="http://schemas.microsoft.com/office/drawing/2014/main" id="{3016F497-FDF3-46BF-A138-547D1156DA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1195" y="3352142"/>
            <a:ext cx="673083" cy="673083"/>
          </a:xfrm>
          <a:prstGeom prst="rect">
            <a:avLst/>
          </a:prstGeom>
        </p:spPr>
      </p:pic>
      <p:pic>
        <p:nvPicPr>
          <p:cNvPr id="31" name="Grafik 30" descr="IV Silhouette">
            <a:extLst>
              <a:ext uri="{FF2B5EF4-FFF2-40B4-BE49-F238E27FC236}">
                <a16:creationId xmlns:a16="http://schemas.microsoft.com/office/drawing/2014/main" id="{240F3C88-5A25-438C-A02A-5FAF6E8DFE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88941" y="2030408"/>
            <a:ext cx="682033" cy="682033"/>
          </a:xfrm>
          <a:prstGeom prst="rect">
            <a:avLst/>
          </a:prstGeom>
        </p:spPr>
      </p:pic>
      <p:pic>
        <p:nvPicPr>
          <p:cNvPr id="33" name="Grafik 32" descr="DNA Silhouette">
            <a:extLst>
              <a:ext uri="{FF2B5EF4-FFF2-40B4-BE49-F238E27FC236}">
                <a16:creationId xmlns:a16="http://schemas.microsoft.com/office/drawing/2014/main" id="{CBB3FC15-FEBB-4C01-971E-97EFACB59D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2121" y="2922312"/>
            <a:ext cx="578644" cy="578644"/>
          </a:xfrm>
          <a:prstGeom prst="rect">
            <a:avLst/>
          </a:prstGeom>
        </p:spPr>
      </p:pic>
      <p:pic>
        <p:nvPicPr>
          <p:cNvPr id="35" name="Grafik 34" descr="Dentalinstrumente Silhouette">
            <a:extLst>
              <a:ext uri="{FF2B5EF4-FFF2-40B4-BE49-F238E27FC236}">
                <a16:creationId xmlns:a16="http://schemas.microsoft.com/office/drawing/2014/main" id="{FA2F3A72-1ABD-45A0-9C9E-6D342087F9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786454" y="1102026"/>
            <a:ext cx="567293" cy="567293"/>
          </a:xfrm>
          <a:prstGeom prst="rect">
            <a:avLst/>
          </a:prstGeom>
        </p:spPr>
      </p:pic>
      <p:sp>
        <p:nvSpPr>
          <p:cNvPr id="36" name="Sechseck 35">
            <a:extLst>
              <a:ext uri="{FF2B5EF4-FFF2-40B4-BE49-F238E27FC236}">
                <a16:creationId xmlns:a16="http://schemas.microsoft.com/office/drawing/2014/main" id="{43836215-E84E-4CD4-B2B5-EC11A48F0620}"/>
              </a:ext>
            </a:extLst>
          </p:cNvPr>
          <p:cNvSpPr/>
          <p:nvPr/>
        </p:nvSpPr>
        <p:spPr>
          <a:xfrm>
            <a:off x="714840" y="483518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>
            <a:extLst>
              <a:ext uri="{FF2B5EF4-FFF2-40B4-BE49-F238E27FC236}">
                <a16:creationId xmlns:a16="http://schemas.microsoft.com/office/drawing/2014/main" id="{8C4F376F-C1B0-4BAC-825C-C79F76ABB827}"/>
              </a:ext>
            </a:extLst>
          </p:cNvPr>
          <p:cNvSpPr/>
          <p:nvPr/>
        </p:nvSpPr>
        <p:spPr>
          <a:xfrm>
            <a:off x="1430765" y="980125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Sechseck 37">
            <a:extLst>
              <a:ext uri="{FF2B5EF4-FFF2-40B4-BE49-F238E27FC236}">
                <a16:creationId xmlns:a16="http://schemas.microsoft.com/office/drawing/2014/main" id="{555E0CCE-9818-4BBA-BF4E-83D9C3FBF601}"/>
              </a:ext>
            </a:extLst>
          </p:cNvPr>
          <p:cNvSpPr/>
          <p:nvPr/>
        </p:nvSpPr>
        <p:spPr>
          <a:xfrm>
            <a:off x="454563" y="1337918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Sechseck 38">
            <a:extLst>
              <a:ext uri="{FF2B5EF4-FFF2-40B4-BE49-F238E27FC236}">
                <a16:creationId xmlns:a16="http://schemas.microsoft.com/office/drawing/2014/main" id="{57EACC45-3BBA-43E8-A8AF-A8C7D2CA1E8C}"/>
              </a:ext>
            </a:extLst>
          </p:cNvPr>
          <p:cNvSpPr/>
          <p:nvPr/>
        </p:nvSpPr>
        <p:spPr>
          <a:xfrm>
            <a:off x="1231924" y="1773000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Sechseck 39">
            <a:extLst>
              <a:ext uri="{FF2B5EF4-FFF2-40B4-BE49-F238E27FC236}">
                <a16:creationId xmlns:a16="http://schemas.microsoft.com/office/drawing/2014/main" id="{48F899B5-A905-41D5-9A21-7E8B17DAA343}"/>
              </a:ext>
            </a:extLst>
          </p:cNvPr>
          <p:cNvSpPr/>
          <p:nvPr/>
        </p:nvSpPr>
        <p:spPr>
          <a:xfrm>
            <a:off x="1297018" y="3159792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Sechseck 40">
            <a:extLst>
              <a:ext uri="{FF2B5EF4-FFF2-40B4-BE49-F238E27FC236}">
                <a16:creationId xmlns:a16="http://schemas.microsoft.com/office/drawing/2014/main" id="{86B4D73F-ECCE-4FC8-94E1-CD6B16FE8303}"/>
              </a:ext>
            </a:extLst>
          </p:cNvPr>
          <p:cNvSpPr/>
          <p:nvPr/>
        </p:nvSpPr>
        <p:spPr>
          <a:xfrm>
            <a:off x="568248" y="2766214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echseck 47">
            <a:extLst>
              <a:ext uri="{FF2B5EF4-FFF2-40B4-BE49-F238E27FC236}">
                <a16:creationId xmlns:a16="http://schemas.microsoft.com/office/drawing/2014/main" id="{81874352-23D4-4A98-8FF6-8FE33EF564D5}"/>
              </a:ext>
            </a:extLst>
          </p:cNvPr>
          <p:cNvSpPr/>
          <p:nvPr/>
        </p:nvSpPr>
        <p:spPr>
          <a:xfrm>
            <a:off x="624816" y="3601893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Grafik 49" descr="Herztöne Silhouette">
            <a:extLst>
              <a:ext uri="{FF2B5EF4-FFF2-40B4-BE49-F238E27FC236}">
                <a16:creationId xmlns:a16="http://schemas.microsoft.com/office/drawing/2014/main" id="{F0BE8675-AE00-4DA2-8822-2752748031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3244" y="3827799"/>
            <a:ext cx="654206" cy="6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9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37850" y="267495"/>
            <a:ext cx="89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Ключевые компетенции компании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71702-E52A-4513-AA10-E1050D3D93AD}"/>
              </a:ext>
            </a:extLst>
          </p:cNvPr>
          <p:cNvSpPr txBox="1"/>
          <p:nvPr/>
        </p:nvSpPr>
        <p:spPr>
          <a:xfrm>
            <a:off x="1237219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 dirty="0">
                <a:solidFill>
                  <a:srgbClr val="740092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 dirty="0">
                <a:solidFill>
                  <a:srgbClr val="740092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rgbClr val="740092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3074" name="Picture 2" descr="Разработка медицинских изделий">
            <a:extLst>
              <a:ext uri="{FF2B5EF4-FFF2-40B4-BE49-F238E27FC236}">
                <a16:creationId xmlns:a16="http://schemas.microsoft.com/office/drawing/2014/main" id="{09E60574-B2AA-423F-99C7-43A6AA7E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9952"/>
            <a:ext cx="1871755" cy="113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37EAD84-96AE-4AB2-B99C-40ABAB540A16}"/>
              </a:ext>
            </a:extLst>
          </p:cNvPr>
          <p:cNvSpPr/>
          <p:nvPr/>
        </p:nvSpPr>
        <p:spPr>
          <a:xfrm>
            <a:off x="467544" y="1883540"/>
            <a:ext cx="1872208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8432297-01E8-40FE-8681-CBE8D997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2525124"/>
            <a:ext cx="1871755" cy="11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6DBD5E0E-F786-459E-89DE-033E8AB09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959952"/>
            <a:ext cx="1871755" cy="11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C3E17B0-8A57-445F-93D5-79ED85AC4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55776" y="2525124"/>
            <a:ext cx="1871755" cy="11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3282EFF7-0C75-453C-A606-DF27E3FAC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5795" y="952270"/>
            <a:ext cx="1871755" cy="11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227CFD70-0366-42EB-A95D-9D1A54130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5796" y="2538731"/>
            <a:ext cx="1871755" cy="11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453A2A58-F077-424F-9F91-036F7BC03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7237" y="952270"/>
            <a:ext cx="1871755" cy="11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EDAC793-1E6A-4B1C-B310-17B86F1B3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7237" y="2538731"/>
            <a:ext cx="1871755" cy="113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9D59914D-694B-4C99-88FF-AADC2CBEC54B}"/>
              </a:ext>
            </a:extLst>
          </p:cNvPr>
          <p:cNvSpPr txBox="1"/>
          <p:nvPr/>
        </p:nvSpPr>
        <p:spPr>
          <a:xfrm>
            <a:off x="467545" y="1897859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</a:rPr>
              <a:t>Разработка </a:t>
            </a:r>
            <a:br>
              <a:rPr lang="de-DE" sz="10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</a:rPr>
              <a:t>медицинских изделий</a:t>
            </a:r>
            <a:endParaRPr lang="de-DE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918BFE0-D9FE-4B8F-A782-2F0712D453E2}"/>
              </a:ext>
            </a:extLst>
          </p:cNvPr>
          <p:cNvSpPr/>
          <p:nvPr/>
        </p:nvSpPr>
        <p:spPr>
          <a:xfrm>
            <a:off x="2555322" y="1877564"/>
            <a:ext cx="1872208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481836E-77E8-41E3-8330-C228560A2CA3}"/>
              </a:ext>
            </a:extLst>
          </p:cNvPr>
          <p:cNvSpPr txBox="1"/>
          <p:nvPr/>
        </p:nvSpPr>
        <p:spPr>
          <a:xfrm>
            <a:off x="2555323" y="1891883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</a:rPr>
              <a:t>Регистрация медицинских изделий</a:t>
            </a:r>
            <a:endParaRPr lang="de-DE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09634CE-3FBE-49E8-B869-CDEB76C9B8B7}"/>
              </a:ext>
            </a:extLst>
          </p:cNvPr>
          <p:cNvSpPr/>
          <p:nvPr/>
        </p:nvSpPr>
        <p:spPr>
          <a:xfrm>
            <a:off x="4635342" y="1874662"/>
            <a:ext cx="1872208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F520A1C-3D2A-4093-9117-2EA386D87209}"/>
              </a:ext>
            </a:extLst>
          </p:cNvPr>
          <p:cNvSpPr txBox="1"/>
          <p:nvPr/>
        </p:nvSpPr>
        <p:spPr>
          <a:xfrm>
            <a:off x="4635343" y="1851670"/>
            <a:ext cx="1957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Организация технических </a:t>
            </a:r>
            <a:br>
              <a:rPr lang="de-DE" sz="800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ru-RU" sz="800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испытаний и токсикологических исследований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4F2B567-E528-4C36-84AA-CD8990B2C2AB}"/>
              </a:ext>
            </a:extLst>
          </p:cNvPr>
          <p:cNvSpPr/>
          <p:nvPr/>
        </p:nvSpPr>
        <p:spPr>
          <a:xfrm>
            <a:off x="6737236" y="1876957"/>
            <a:ext cx="1872208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0736771A-5591-45D2-A4D9-51B4772EAC8F}"/>
              </a:ext>
            </a:extLst>
          </p:cNvPr>
          <p:cNvSpPr txBox="1"/>
          <p:nvPr/>
        </p:nvSpPr>
        <p:spPr>
          <a:xfrm>
            <a:off x="6737238" y="1851670"/>
            <a:ext cx="187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  <a:latin typeface="Trebuchet MS" panose="020B0603020202020204" pitchFamily="34" charset="0"/>
              </a:rPr>
              <a:t>Внесение изменений в регистрационное досье и регистрационное</a:t>
            </a:r>
            <a:r>
              <a:rPr lang="de-DE" sz="8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800" dirty="0">
                <a:solidFill>
                  <a:schemeClr val="bg1"/>
                </a:solidFill>
                <a:latin typeface="Trebuchet MS" panose="020B0603020202020204" pitchFamily="34" charset="0"/>
              </a:rPr>
              <a:t>удостоверение</a:t>
            </a:r>
            <a:endParaRPr lang="de-DE" sz="8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B2E6E02-4340-41DE-BCC9-79C05B1F2EA4}"/>
              </a:ext>
            </a:extLst>
          </p:cNvPr>
          <p:cNvSpPr/>
          <p:nvPr/>
        </p:nvSpPr>
        <p:spPr>
          <a:xfrm>
            <a:off x="467544" y="3418547"/>
            <a:ext cx="1872208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9F9E8AB-782B-40CD-B94B-E3C4620D47CF}"/>
              </a:ext>
            </a:extLst>
          </p:cNvPr>
          <p:cNvSpPr txBox="1"/>
          <p:nvPr/>
        </p:nvSpPr>
        <p:spPr>
          <a:xfrm>
            <a:off x="467545" y="3432866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</a:rPr>
              <a:t>Клинические испытания медицинских изделий</a:t>
            </a:r>
            <a:endParaRPr lang="de-DE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567336B-CE2F-4A53-A2A7-3575F544EC1E}"/>
              </a:ext>
            </a:extLst>
          </p:cNvPr>
          <p:cNvSpPr/>
          <p:nvPr/>
        </p:nvSpPr>
        <p:spPr>
          <a:xfrm>
            <a:off x="2555322" y="3412571"/>
            <a:ext cx="1872208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5953E35F-2039-46F5-A1AD-28E564ED22CD}"/>
              </a:ext>
            </a:extLst>
          </p:cNvPr>
          <p:cNvSpPr txBox="1"/>
          <p:nvPr/>
        </p:nvSpPr>
        <p:spPr>
          <a:xfrm>
            <a:off x="2555323" y="342689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</a:rPr>
              <a:t>Контроль обращения медицинских изделий</a:t>
            </a:r>
            <a:endParaRPr lang="de-DE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3F805EC2-4764-4030-851F-37110BE1F8F9}"/>
              </a:ext>
            </a:extLst>
          </p:cNvPr>
          <p:cNvSpPr/>
          <p:nvPr/>
        </p:nvSpPr>
        <p:spPr>
          <a:xfrm>
            <a:off x="4635342" y="3419145"/>
            <a:ext cx="1872208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92FA330-95C1-4349-B3D6-BA9B444CD027}"/>
              </a:ext>
            </a:extLst>
          </p:cNvPr>
          <p:cNvSpPr txBox="1"/>
          <p:nvPr/>
        </p:nvSpPr>
        <p:spPr>
          <a:xfrm>
            <a:off x="4635343" y="3433464"/>
            <a:ext cx="1957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</a:rPr>
              <a:t>Производство и локализация медицинских изделий</a:t>
            </a:r>
            <a:endParaRPr lang="de-DE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5BF2B246-DA2F-4049-A2B2-6474050150BA}"/>
              </a:ext>
            </a:extLst>
          </p:cNvPr>
          <p:cNvSpPr/>
          <p:nvPr/>
        </p:nvSpPr>
        <p:spPr>
          <a:xfrm>
            <a:off x="6737236" y="3426178"/>
            <a:ext cx="1872208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5593A20-9F9B-4FB9-9D11-7EA2BDD0CAB7}"/>
              </a:ext>
            </a:extLst>
          </p:cNvPr>
          <p:cNvSpPr txBox="1"/>
          <p:nvPr/>
        </p:nvSpPr>
        <p:spPr>
          <a:xfrm>
            <a:off x="6737237" y="3440497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</a:rPr>
              <a:t>Система менеджмента качества</a:t>
            </a:r>
            <a:endParaRPr lang="de-DE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1925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37850" y="267495"/>
            <a:ext cx="89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Разработка медицинских изделий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71702-E52A-4513-AA10-E1050D3D93AD}"/>
              </a:ext>
            </a:extLst>
          </p:cNvPr>
          <p:cNvSpPr txBox="1"/>
          <p:nvPr/>
        </p:nvSpPr>
        <p:spPr>
          <a:xfrm>
            <a:off x="1237219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 dirty="0">
                <a:solidFill>
                  <a:srgbClr val="740092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 dirty="0">
                <a:solidFill>
                  <a:srgbClr val="740092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rgbClr val="740092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9E8C393-AE13-48F2-81E1-900D3CBB9511}"/>
              </a:ext>
            </a:extLst>
          </p:cNvPr>
          <p:cNvSpPr txBox="1"/>
          <p:nvPr/>
        </p:nvSpPr>
        <p:spPr>
          <a:xfrm>
            <a:off x="348848" y="1303018"/>
            <a:ext cx="72728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rebuchet MS" panose="020B0603020202020204" pitchFamily="34" charset="0"/>
              </a:rPr>
              <a:t>В компании </a:t>
            </a:r>
            <a:r>
              <a:rPr lang="ru-RU" sz="1200" b="1" dirty="0">
                <a:solidFill>
                  <a:srgbClr val="740092"/>
                </a:solidFill>
                <a:latin typeface="Trebuchet MS" panose="020B0603020202020204" pitchFamily="34" charset="0"/>
              </a:rPr>
              <a:t>ФРОНИКА ГРУПП</a:t>
            </a:r>
            <a:r>
              <a:rPr lang="ru-RU" sz="1200" dirty="0">
                <a:latin typeface="Trebuchet MS" panose="020B0603020202020204" pitchFamily="34" charset="0"/>
              </a:rPr>
              <a:t> работают профессиональные инженеры, медицинские специалисты, дизайнеры. Компания сотрудничает с ведущими профильными ВУЗами, медицинскими организациями и производственными предприятиями.</a:t>
            </a:r>
            <a:endParaRPr lang="de-DE" sz="1200" dirty="0">
              <a:latin typeface="Trebuchet MS" panose="020B0603020202020204" pitchFamily="34" charset="0"/>
            </a:endParaRPr>
          </a:p>
          <a:p>
            <a:endParaRPr lang="ru-RU" sz="1200" dirty="0">
              <a:latin typeface="Trebuchet MS" panose="020B0603020202020204" pitchFamily="34" charset="0"/>
            </a:endParaRPr>
          </a:p>
          <a:p>
            <a:r>
              <a:rPr lang="ru-RU" sz="1200" dirty="0">
                <a:latin typeface="Trebuchet MS" panose="020B0603020202020204" pitchFamily="34" charset="0"/>
              </a:rPr>
              <a:t>Нашими специалистами выполнена разработка медицинского оборудования и приборов: диагностические микроскопы для гинекологии и офтальмологии, лазерные хирургические комплексы на их основе, медицинские кресла, изделия для ректоскопии, а также «медицинский свет» (светильники, осветители). </a:t>
            </a:r>
            <a:br>
              <a:rPr lang="de-DE" sz="1200" dirty="0">
                <a:latin typeface="Trebuchet MS" panose="020B0603020202020204" pitchFamily="34" charset="0"/>
              </a:rPr>
            </a:br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Имеется опыт разработки элементов эндопротеза тазобедренного и коленного суставов, а также комплектов инструментов для их установки.</a:t>
            </a:r>
          </a:p>
          <a:p>
            <a:r>
              <a:rPr lang="ru-RU" sz="1200" dirty="0">
                <a:latin typeface="Trebuchet MS" panose="020B0603020202020204" pitchFamily="34" charset="0"/>
              </a:rPr>
              <a:t>Высокий уровень профессиональной подготовки позволяет нам успешно решить поставленную задачу по разработке медицинского изделия.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C99A600-BFF2-429B-ABD3-D4096B8C826C}"/>
              </a:ext>
            </a:extLst>
          </p:cNvPr>
          <p:cNvCxnSpPr>
            <a:cxnSpLocks/>
          </p:cNvCxnSpPr>
          <p:nvPr/>
        </p:nvCxnSpPr>
        <p:spPr>
          <a:xfrm>
            <a:off x="452555" y="987574"/>
            <a:ext cx="7935869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740092"/>
                </a:gs>
                <a:gs pos="100000">
                  <a:srgbClr val="E00CA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564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82D02C55-03E8-481B-BB31-52772C06D921}"/>
              </a:ext>
            </a:extLst>
          </p:cNvPr>
          <p:cNvSpPr/>
          <p:nvPr/>
        </p:nvSpPr>
        <p:spPr>
          <a:xfrm>
            <a:off x="4563841" y="2630596"/>
            <a:ext cx="1886043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337850" y="267495"/>
            <a:ext cx="89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Примеры работ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71702-E52A-4513-AA10-E1050D3D93AD}"/>
              </a:ext>
            </a:extLst>
          </p:cNvPr>
          <p:cNvSpPr txBox="1"/>
          <p:nvPr/>
        </p:nvSpPr>
        <p:spPr>
          <a:xfrm>
            <a:off x="1237219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>
                <a:solidFill>
                  <a:srgbClr val="740092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>
                <a:solidFill>
                  <a:srgbClr val="740092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rgbClr val="740092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AAFC32E-3998-4889-A950-355FB8FE4340}"/>
              </a:ext>
            </a:extLst>
          </p:cNvPr>
          <p:cNvSpPr/>
          <p:nvPr/>
        </p:nvSpPr>
        <p:spPr>
          <a:xfrm>
            <a:off x="6671603" y="2628652"/>
            <a:ext cx="1886043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DE9618D-1B54-44C3-A4EB-C5A47950C1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3"/>
          <a:stretch/>
        </p:blipFill>
        <p:spPr bwMode="auto">
          <a:xfrm>
            <a:off x="6671603" y="1488872"/>
            <a:ext cx="1886043" cy="133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CA20467-00C9-45B0-8F55-1353E12CF4C7}"/>
              </a:ext>
            </a:extLst>
          </p:cNvPr>
          <p:cNvSpPr txBox="1"/>
          <p:nvPr/>
        </p:nvSpPr>
        <p:spPr>
          <a:xfrm>
            <a:off x="6690624" y="2810642"/>
            <a:ext cx="1395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000" dirty="0">
                <a:solidFill>
                  <a:schemeClr val="bg1"/>
                </a:solidFill>
                <a:latin typeface="Trebuchet MS" panose="020B0603020202020204" pitchFamily="34" charset="0"/>
              </a:rPr>
              <a:t>Очки</a:t>
            </a:r>
            <a:endParaRPr lang="de-DE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10EB36F-37B5-4227-AABC-E9597530155B}"/>
              </a:ext>
            </a:extLst>
          </p:cNvPr>
          <p:cNvSpPr/>
          <p:nvPr/>
        </p:nvSpPr>
        <p:spPr>
          <a:xfrm>
            <a:off x="4558180" y="1457246"/>
            <a:ext cx="1891704" cy="1364015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FBDC42CE-F956-408A-AE0A-F3B0C4E31CD7}"/>
              </a:ext>
            </a:extLst>
          </p:cNvPr>
          <p:cNvSpPr/>
          <p:nvPr/>
        </p:nvSpPr>
        <p:spPr>
          <a:xfrm>
            <a:off x="395536" y="2615753"/>
            <a:ext cx="1886043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D0B541B0-3CDE-4265-A10C-B061A0BA2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8" t="7158" r="1008" b="22226"/>
          <a:stretch/>
        </p:blipFill>
        <p:spPr bwMode="auto">
          <a:xfrm>
            <a:off x="375146" y="1488872"/>
            <a:ext cx="1906433" cy="130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088FDF28-EC89-4DEA-A4E6-950B20A1F8A8}"/>
              </a:ext>
            </a:extLst>
          </p:cNvPr>
          <p:cNvSpPr txBox="1"/>
          <p:nvPr/>
        </p:nvSpPr>
        <p:spPr>
          <a:xfrm>
            <a:off x="414557" y="2795202"/>
            <a:ext cx="1395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000" dirty="0">
                <a:solidFill>
                  <a:schemeClr val="bg1"/>
                </a:solidFill>
                <a:latin typeface="Trebuchet MS" panose="020B0603020202020204" pitchFamily="34" charset="0"/>
              </a:rPr>
              <a:t>Колькоскоп</a:t>
            </a:r>
            <a:endParaRPr lang="de-DE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1905350-8555-4810-9021-244A3414B052}"/>
              </a:ext>
            </a:extLst>
          </p:cNvPr>
          <p:cNvSpPr/>
          <p:nvPr/>
        </p:nvSpPr>
        <p:spPr>
          <a:xfrm>
            <a:off x="2464436" y="2626401"/>
            <a:ext cx="1886043" cy="42567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754333A-CABE-49BD-BF2B-886B1ACCB342}"/>
              </a:ext>
            </a:extLst>
          </p:cNvPr>
          <p:cNvSpPr txBox="1"/>
          <p:nvPr/>
        </p:nvSpPr>
        <p:spPr>
          <a:xfrm>
            <a:off x="2483457" y="2805850"/>
            <a:ext cx="1395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000" dirty="0">
                <a:solidFill>
                  <a:schemeClr val="bg1"/>
                </a:solidFill>
                <a:latin typeface="Trebuchet MS" panose="020B0603020202020204" pitchFamily="34" charset="0"/>
              </a:rPr>
              <a:t>Кровать</a:t>
            </a:r>
            <a:endParaRPr lang="de-DE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A6F2B1EF-BAEA-475F-B892-F4E3F2C0A694}"/>
              </a:ext>
            </a:extLst>
          </p:cNvPr>
          <p:cNvSpPr txBox="1"/>
          <p:nvPr/>
        </p:nvSpPr>
        <p:spPr>
          <a:xfrm>
            <a:off x="4582862" y="2795202"/>
            <a:ext cx="1395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000" dirty="0">
                <a:solidFill>
                  <a:schemeClr val="bg1"/>
                </a:solidFill>
                <a:latin typeface="Trebuchet MS" panose="020B0603020202020204" pitchFamily="34" charset="0"/>
              </a:rPr>
              <a:t>Штатив</a:t>
            </a:r>
            <a:endParaRPr lang="de-DE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2D6374-D57F-4CA4-A939-80EDBE8FCF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775" y="1483521"/>
            <a:ext cx="1891704" cy="133774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16BA3D3-CF57-4CF9-8BB3-2AEA52B87E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523" y="1480936"/>
            <a:ext cx="1346498" cy="13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8130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37850" y="267495"/>
            <a:ext cx="89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Регистрация медицинских изделий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71702-E52A-4513-AA10-E1050D3D93AD}"/>
              </a:ext>
            </a:extLst>
          </p:cNvPr>
          <p:cNvSpPr txBox="1"/>
          <p:nvPr/>
        </p:nvSpPr>
        <p:spPr>
          <a:xfrm>
            <a:off x="1237219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 dirty="0">
                <a:solidFill>
                  <a:srgbClr val="740092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 dirty="0">
                <a:solidFill>
                  <a:srgbClr val="740092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rgbClr val="740092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9E8C393-AE13-48F2-81E1-900D3CBB9511}"/>
              </a:ext>
            </a:extLst>
          </p:cNvPr>
          <p:cNvSpPr txBox="1"/>
          <p:nvPr/>
        </p:nvSpPr>
        <p:spPr>
          <a:xfrm>
            <a:off x="990807" y="1707654"/>
            <a:ext cx="3365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Предварительная консультация: </a:t>
            </a:r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как зарегистрировать медицинское изделие</a:t>
            </a:r>
            <a:br>
              <a:rPr lang="de-DE" sz="1200" dirty="0">
                <a:latin typeface="Trebuchet MS" panose="020B0603020202020204" pitchFamily="34" charset="0"/>
              </a:rPr>
            </a:br>
            <a:endParaRPr lang="ru-RU" sz="1200" dirty="0">
              <a:latin typeface="Trebuchet MS" panose="020B0603020202020204" pitchFamily="34" charset="0"/>
            </a:endParaRP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25541A4-F203-4997-8032-F6BB025563FE}"/>
              </a:ext>
            </a:extLst>
          </p:cNvPr>
          <p:cNvSpPr/>
          <p:nvPr/>
        </p:nvSpPr>
        <p:spPr>
          <a:xfrm>
            <a:off x="452306" y="923893"/>
            <a:ext cx="8164513" cy="461665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A1F1E3-F6EA-41CC-A3ED-06BD3E5E7660}"/>
              </a:ext>
            </a:extLst>
          </p:cNvPr>
          <p:cNvSpPr txBox="1"/>
          <p:nvPr/>
        </p:nvSpPr>
        <p:spPr>
          <a:xfrm>
            <a:off x="558759" y="91556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Специалисты нашей компании возьмут на себя всю работу по регистрации вашего изделия, с учётом всех изменений произошедших в процедуре регистрации.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F53F534-521B-4FA6-9035-86CC9C36B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75" y="1784727"/>
            <a:ext cx="644473" cy="6928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63E2C13-4BE9-4442-97D3-13CF99548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491" y="1815206"/>
            <a:ext cx="810962" cy="7142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F81198A-A047-4A96-8347-80DCEF196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44" y="2716395"/>
            <a:ext cx="821703" cy="73040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7B39BCDD-41FF-4197-8BD1-38BBCB3658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4368" y="2747467"/>
            <a:ext cx="606879" cy="73040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E9A1B49-AFFF-437C-AC86-08F788B0A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7135" y="3690263"/>
            <a:ext cx="784109" cy="665956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B1EE5E7A-C48B-46B2-B118-8C263A61A43D}"/>
              </a:ext>
            </a:extLst>
          </p:cNvPr>
          <p:cNvSpPr txBox="1"/>
          <p:nvPr/>
        </p:nvSpPr>
        <p:spPr>
          <a:xfrm>
            <a:off x="5076056" y="1721835"/>
            <a:ext cx="3365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Регистрация медицинских изделий по правилам РФ</a:t>
            </a:r>
            <a:br>
              <a:rPr lang="de-DE" sz="1200" dirty="0">
                <a:latin typeface="Trebuchet MS" panose="020B0603020202020204" pitchFamily="34" charset="0"/>
              </a:rPr>
            </a:br>
            <a:endParaRPr lang="ru-RU" sz="1200" dirty="0">
              <a:latin typeface="Trebuchet MS" panose="020B0603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E60845-83B9-4704-9BDC-F7DFC112D40C}"/>
              </a:ext>
            </a:extLst>
          </p:cNvPr>
          <p:cNvSpPr txBox="1"/>
          <p:nvPr/>
        </p:nvSpPr>
        <p:spPr>
          <a:xfrm>
            <a:off x="990807" y="2666097"/>
            <a:ext cx="336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Регистрация иностранных медицинских изделий на территории РФ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1C2E7FF-1CE7-480C-AF29-6F772A0EC0D1}"/>
              </a:ext>
            </a:extLst>
          </p:cNvPr>
          <p:cNvSpPr txBox="1"/>
          <p:nvPr/>
        </p:nvSpPr>
        <p:spPr>
          <a:xfrm>
            <a:off x="5092240" y="2662040"/>
            <a:ext cx="336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Регистрация медицинских изделий по правилам ЕАЭС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0F9833C-0689-446C-B4CE-1F396E944C13}"/>
              </a:ext>
            </a:extLst>
          </p:cNvPr>
          <p:cNvSpPr txBox="1"/>
          <p:nvPr/>
        </p:nvSpPr>
        <p:spPr>
          <a:xfrm>
            <a:off x="5123788" y="3584554"/>
            <a:ext cx="336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Регистрация медицинских изделий в ЕС. Получение маркировки СЕ</a:t>
            </a:r>
          </a:p>
        </p:txBody>
      </p:sp>
    </p:spTree>
    <p:extLst>
      <p:ext uri="{BB962C8B-B14F-4D97-AF65-F5344CB8AC3E}">
        <p14:creationId xmlns:p14="http://schemas.microsoft.com/office/powerpoint/2010/main" val="3330591782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37850" y="267495"/>
            <a:ext cx="8986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effectLst/>
                <a:latin typeface="Trebuchet MS" panose="020B0603020202020204" pitchFamily="34" charset="0"/>
              </a:rPr>
              <a:t>Аудит и инспектирование производства, </a:t>
            </a:r>
            <a:br>
              <a:rPr lang="de-DE" sz="2400" b="1" i="0" u="none" strike="noStrike" dirty="0">
                <a:effectLst/>
                <a:latin typeface="Trebuchet MS" panose="020B0603020202020204" pitchFamily="34" charset="0"/>
              </a:rPr>
            </a:br>
            <a:r>
              <a:rPr lang="ru-RU" sz="2400" b="1" i="0" u="none" strike="noStrike" dirty="0">
                <a:effectLst/>
                <a:latin typeface="Trebuchet MS" panose="020B0603020202020204" pitchFamily="34" charset="0"/>
              </a:rPr>
              <a:t>система менеджмента качества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71702-E52A-4513-AA10-E1050D3D93AD}"/>
              </a:ext>
            </a:extLst>
          </p:cNvPr>
          <p:cNvSpPr txBox="1"/>
          <p:nvPr/>
        </p:nvSpPr>
        <p:spPr>
          <a:xfrm>
            <a:off x="1165211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 dirty="0">
                <a:solidFill>
                  <a:srgbClr val="740092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 dirty="0">
                <a:solidFill>
                  <a:srgbClr val="740092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rgbClr val="740092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9E8C393-AE13-48F2-81E1-900D3CBB9511}"/>
              </a:ext>
            </a:extLst>
          </p:cNvPr>
          <p:cNvSpPr txBox="1"/>
          <p:nvPr/>
        </p:nvSpPr>
        <p:spPr>
          <a:xfrm>
            <a:off x="1069171" y="1198875"/>
            <a:ext cx="336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Внедрение и модернизация СМК в соответствии с требованиями ГОСТ ISO 13485, ГОСТ ISO 14971, ГОСТ ISO 9001</a:t>
            </a:r>
            <a:br>
              <a:rPr lang="de-DE" sz="1200" dirty="0">
                <a:latin typeface="Trebuchet MS" panose="020B0603020202020204" pitchFamily="34" charset="0"/>
              </a:rPr>
            </a:br>
            <a:endParaRPr lang="ru-RU" sz="1200" dirty="0">
              <a:latin typeface="Trebuchet MS" panose="020B0603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1EE5E7A-C48B-46B2-B118-8C263A61A43D}"/>
              </a:ext>
            </a:extLst>
          </p:cNvPr>
          <p:cNvSpPr txBox="1"/>
          <p:nvPr/>
        </p:nvSpPr>
        <p:spPr>
          <a:xfrm>
            <a:off x="5386256" y="1421230"/>
            <a:ext cx="336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Подготовка к сертификации СМК</a:t>
            </a:r>
            <a:br>
              <a:rPr lang="de-DE" sz="1200" dirty="0">
                <a:latin typeface="Trebuchet MS" panose="020B0603020202020204" pitchFamily="34" charset="0"/>
              </a:rPr>
            </a:br>
            <a:endParaRPr lang="ru-RU" sz="1200" dirty="0">
              <a:latin typeface="Trebuchet MS" panose="020B0603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BE60845-83B9-4704-9BDC-F7DFC112D40C}"/>
              </a:ext>
            </a:extLst>
          </p:cNvPr>
          <p:cNvSpPr txBox="1"/>
          <p:nvPr/>
        </p:nvSpPr>
        <p:spPr>
          <a:xfrm>
            <a:off x="1117494" y="2252574"/>
            <a:ext cx="336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Аудит системы менеджмента качества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1C2E7FF-1CE7-480C-AF29-6F772A0EC0D1}"/>
              </a:ext>
            </a:extLst>
          </p:cNvPr>
          <p:cNvSpPr txBox="1"/>
          <p:nvPr/>
        </p:nvSpPr>
        <p:spPr>
          <a:xfrm>
            <a:off x="5411575" y="2226188"/>
            <a:ext cx="3365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Поддержание и улучшение СМК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0F9833C-0689-446C-B4CE-1F396E944C13}"/>
              </a:ext>
            </a:extLst>
          </p:cNvPr>
          <p:cNvSpPr txBox="1"/>
          <p:nvPr/>
        </p:nvSpPr>
        <p:spPr>
          <a:xfrm>
            <a:off x="5404901" y="2995706"/>
            <a:ext cx="336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Организация специализированных обучающих семинаров по СМК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42F962-E16C-4D35-8268-847FFFCF6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04" y="1399239"/>
            <a:ext cx="701913" cy="65864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117ECC-650B-47DA-B824-D2819A67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662" y="1399239"/>
            <a:ext cx="701913" cy="70191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AAEE63A-E698-46BC-92D8-B10A03C81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64" y="3092062"/>
            <a:ext cx="749989" cy="66825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D10ACE9-05E0-4726-9CC7-B08964FB6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6005" y="2277527"/>
            <a:ext cx="735566" cy="64902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2BF412F-B6A8-4D94-B23C-90936837EF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08" y="2221735"/>
            <a:ext cx="822103" cy="740373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7542794B-0DF2-412E-8CB3-205122078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1642" y="3119903"/>
            <a:ext cx="759604" cy="64422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2EF03CDE-0015-47E5-AF6D-50650DF2D00F}"/>
              </a:ext>
            </a:extLst>
          </p:cNvPr>
          <p:cNvSpPr txBox="1"/>
          <p:nvPr/>
        </p:nvSpPr>
        <p:spPr>
          <a:xfrm>
            <a:off x="1149053" y="3036631"/>
            <a:ext cx="336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Описание и оптимизация существующих бизнес-процессов</a:t>
            </a:r>
          </a:p>
        </p:txBody>
      </p:sp>
    </p:spTree>
    <p:extLst>
      <p:ext uri="{BB962C8B-B14F-4D97-AF65-F5344CB8AC3E}">
        <p14:creationId xmlns:p14="http://schemas.microsoft.com/office/powerpoint/2010/main" val="42331416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E7C34D5-42B7-427C-A522-9DD8C05D0E2D}"/>
              </a:ext>
            </a:extLst>
          </p:cNvPr>
          <p:cNvSpPr txBox="1"/>
          <p:nvPr/>
        </p:nvSpPr>
        <p:spPr>
          <a:xfrm>
            <a:off x="0" y="1707654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0" u="none" strike="noStrike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F R O N I K A   G R O U P</a:t>
            </a:r>
            <a:br>
              <a:rPr lang="de-DE" sz="6600" i="0" u="none" strike="noStrike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</a:br>
            <a:r>
              <a:rPr lang="ru-RU" sz="6600" i="0" u="none" strike="noStrike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портфолио </a:t>
            </a:r>
            <a:endParaRPr lang="ru-RU" altLang="ru-RU" sz="6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0904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37850" y="267495"/>
            <a:ext cx="89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Фроника Груп</a:t>
            </a:r>
            <a:r>
              <a:rPr lang="de-DE" sz="2800" b="1" dirty="0">
                <a:latin typeface="Trebuchet MS" panose="020B0603020202020204" pitchFamily="34" charset="0"/>
              </a:rPr>
              <a:t> </a:t>
            </a:r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в цифрах</a:t>
            </a:r>
            <a:endParaRPr lang="ru-RU" altLang="ru-RU" sz="4000" b="1" dirty="0">
              <a:latin typeface="Trebuchet MS" panose="020B0603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71702-E52A-4513-AA10-E1050D3D93AD}"/>
              </a:ext>
            </a:extLst>
          </p:cNvPr>
          <p:cNvSpPr txBox="1"/>
          <p:nvPr/>
        </p:nvSpPr>
        <p:spPr>
          <a:xfrm>
            <a:off x="1237219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 dirty="0">
                <a:solidFill>
                  <a:srgbClr val="740092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 dirty="0">
                <a:solidFill>
                  <a:srgbClr val="740092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rgbClr val="740092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4E4D9A0-7B53-4CBB-9822-027B0F1AF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890"/>
          <a:stretch/>
        </p:blipFill>
        <p:spPr>
          <a:xfrm>
            <a:off x="219152" y="1135020"/>
            <a:ext cx="2021742" cy="207272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3423817-1541-4F42-AE13-0B2C0E60B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-1040" r="52302" b="1040"/>
          <a:stretch/>
        </p:blipFill>
        <p:spPr>
          <a:xfrm>
            <a:off x="2301866" y="1120711"/>
            <a:ext cx="2021742" cy="20727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F1904A0-B612-40F4-9038-2662C1D0EC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74" t="-1040" r="25916" b="1040"/>
          <a:stretch/>
        </p:blipFill>
        <p:spPr>
          <a:xfrm>
            <a:off x="4467624" y="1106402"/>
            <a:ext cx="2021742" cy="20727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352228A-C871-42DB-B326-4E5199392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19" t="-1040" r="-829" b="1040"/>
          <a:stretch/>
        </p:blipFill>
        <p:spPr>
          <a:xfrm>
            <a:off x="6910378" y="1106401"/>
            <a:ext cx="2021742" cy="207272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F5A95375-0860-4CC6-91E9-01DDAD3CBEB1}"/>
              </a:ext>
            </a:extLst>
          </p:cNvPr>
          <p:cNvSpPr txBox="1"/>
          <p:nvPr/>
        </p:nvSpPr>
        <p:spPr>
          <a:xfrm>
            <a:off x="153086" y="3158157"/>
            <a:ext cx="20217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ru-RU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более 10 лет </a:t>
            </a:r>
            <a:br>
              <a:rPr lang="de-DE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</a:br>
            <a:r>
              <a:rPr lang="ru-RU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профессиональной </a:t>
            </a:r>
            <a:br>
              <a:rPr lang="de-DE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</a:br>
            <a:r>
              <a:rPr lang="ru-RU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деятельности</a:t>
            </a:r>
            <a:br>
              <a:rPr lang="ru-RU" sz="1200" dirty="0">
                <a:latin typeface="Trebuchet MS" panose="020B0603020202020204" pitchFamily="34" charset="0"/>
              </a:rPr>
            </a:br>
            <a:endParaRPr lang="de-DE" sz="1200" dirty="0">
              <a:latin typeface="Trebuchet MS" panose="020B0603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74238D6-2500-4400-A363-E5C9CC8FEDDD}"/>
              </a:ext>
            </a:extLst>
          </p:cNvPr>
          <p:cNvSpPr txBox="1"/>
          <p:nvPr/>
        </p:nvSpPr>
        <p:spPr>
          <a:xfrm>
            <a:off x="2297466" y="3158366"/>
            <a:ext cx="20217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ru-RU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98 </a:t>
            </a:r>
            <a:br>
              <a:rPr lang="de-DE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</a:br>
            <a:r>
              <a:rPr lang="ru-RU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регистрационных удостоверений</a:t>
            </a:r>
            <a:br>
              <a:rPr lang="ru-RU" sz="1200" dirty="0">
                <a:latin typeface="Trebuchet MS" panose="020B0603020202020204" pitchFamily="34" charset="0"/>
              </a:rPr>
            </a:br>
            <a:endParaRPr lang="de-DE" sz="1200" dirty="0">
              <a:latin typeface="Trebuchet MS" panose="020B0603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7FB149C-48C6-46D1-9CC1-070792E801D8}"/>
              </a:ext>
            </a:extLst>
          </p:cNvPr>
          <p:cNvSpPr txBox="1"/>
          <p:nvPr/>
        </p:nvSpPr>
        <p:spPr>
          <a:xfrm>
            <a:off x="6771880" y="3159197"/>
            <a:ext cx="20217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ru-RU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12 дел на стадии регистрации </a:t>
            </a:r>
            <a:br>
              <a:rPr lang="de-DE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</a:br>
            <a:r>
              <a:rPr lang="ru-RU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и ВИРД</a:t>
            </a:r>
            <a:br>
              <a:rPr lang="ru-RU" sz="1200" dirty="0">
                <a:latin typeface="Trebuchet MS" panose="020B0603020202020204" pitchFamily="34" charset="0"/>
              </a:rPr>
            </a:br>
            <a:endParaRPr lang="de-DE" sz="1200" dirty="0">
              <a:latin typeface="Trebuchet MS" panose="020B0603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F695D37-D2CB-4D31-9081-F59280599D34}"/>
              </a:ext>
            </a:extLst>
          </p:cNvPr>
          <p:cNvSpPr txBox="1"/>
          <p:nvPr/>
        </p:nvSpPr>
        <p:spPr>
          <a:xfrm>
            <a:off x="4463224" y="3155875"/>
            <a:ext cx="20217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800"/>
              </a:spcAft>
            </a:pPr>
            <a:r>
              <a:rPr lang="ru-RU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90% </a:t>
            </a:r>
            <a:br>
              <a:rPr lang="de-DE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</a:br>
            <a:r>
              <a:rPr lang="ru-RU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с первой </a:t>
            </a:r>
            <a:br>
              <a:rPr lang="de-DE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</a:br>
            <a:r>
              <a:rPr lang="ru-RU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подачи</a:t>
            </a:r>
            <a:br>
              <a:rPr lang="ru-RU" sz="1200" dirty="0">
                <a:latin typeface="Trebuchet MS" panose="020B0603020202020204" pitchFamily="34" charset="0"/>
              </a:rPr>
            </a:br>
            <a:endParaRPr lang="de-DE" sz="1200" dirty="0">
              <a:latin typeface="Trebuchet MS" panose="020B0603020202020204" pitchFamily="34" charset="0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722788A-325F-4361-B81E-8E13135313E1}"/>
              </a:ext>
            </a:extLst>
          </p:cNvPr>
          <p:cNvCxnSpPr>
            <a:cxnSpLocks/>
          </p:cNvCxnSpPr>
          <p:nvPr/>
        </p:nvCxnSpPr>
        <p:spPr>
          <a:xfrm>
            <a:off x="452555" y="968837"/>
            <a:ext cx="8223901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740092"/>
                </a:gs>
                <a:gs pos="100000">
                  <a:srgbClr val="E00CA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49379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37850" y="267495"/>
            <a:ext cx="89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Некоторые регистрационные удостоверения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71702-E52A-4513-AA10-E1050D3D93AD}"/>
              </a:ext>
            </a:extLst>
          </p:cNvPr>
          <p:cNvSpPr txBox="1"/>
          <p:nvPr/>
        </p:nvSpPr>
        <p:spPr>
          <a:xfrm>
            <a:off x="1097747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>
                <a:solidFill>
                  <a:srgbClr val="740092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>
                <a:solidFill>
                  <a:srgbClr val="740092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rgbClr val="740092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722788A-325F-4361-B81E-8E13135313E1}"/>
              </a:ext>
            </a:extLst>
          </p:cNvPr>
          <p:cNvCxnSpPr>
            <a:cxnSpLocks/>
          </p:cNvCxnSpPr>
          <p:nvPr/>
        </p:nvCxnSpPr>
        <p:spPr>
          <a:xfrm>
            <a:off x="452555" y="968837"/>
            <a:ext cx="8223901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740092"/>
                </a:gs>
                <a:gs pos="100000">
                  <a:srgbClr val="E00CA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C88522A-7D15-4141-8CF9-92BD97AE3E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2382" r="456"/>
          <a:stretch/>
        </p:blipFill>
        <p:spPr>
          <a:xfrm>
            <a:off x="337851" y="1059583"/>
            <a:ext cx="2721982" cy="371799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B019CD0-49B4-430C-9718-0A7424882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033605"/>
            <a:ext cx="2618218" cy="37439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3412585-29CF-46D3-B9DC-FCB083B34C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01" y="1023520"/>
            <a:ext cx="2638563" cy="3743965"/>
          </a:xfrm>
          <a:prstGeom prst="rect">
            <a:avLst/>
          </a:prstGeom>
        </p:spPr>
      </p:pic>
      <p:sp>
        <p:nvSpPr>
          <p:cNvPr id="16" name="Gleichschenkliges Dreieck 15">
            <a:extLst>
              <a:ext uri="{FF2B5EF4-FFF2-40B4-BE49-F238E27FC236}">
                <a16:creationId xmlns:a16="http://schemas.microsoft.com/office/drawing/2014/main" id="{E2B9F9EF-D59E-481D-9703-B0EB520E4163}"/>
              </a:ext>
            </a:extLst>
          </p:cNvPr>
          <p:cNvSpPr/>
          <p:nvPr/>
        </p:nvSpPr>
        <p:spPr>
          <a:xfrm rot="5400000">
            <a:off x="423752" y="1088384"/>
            <a:ext cx="417642" cy="360036"/>
          </a:xfrm>
          <a:prstGeom prst="triangle">
            <a:avLst/>
          </a:prstGeom>
          <a:gradFill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Gleichschenkliges Dreieck 19">
            <a:extLst>
              <a:ext uri="{FF2B5EF4-FFF2-40B4-BE49-F238E27FC236}">
                <a16:creationId xmlns:a16="http://schemas.microsoft.com/office/drawing/2014/main" id="{EE20F24A-D97A-4608-9E2E-9AB9D553E469}"/>
              </a:ext>
            </a:extLst>
          </p:cNvPr>
          <p:cNvSpPr/>
          <p:nvPr/>
        </p:nvSpPr>
        <p:spPr>
          <a:xfrm rot="5400000">
            <a:off x="3259298" y="1077600"/>
            <a:ext cx="417642" cy="360036"/>
          </a:xfrm>
          <a:prstGeom prst="triangle">
            <a:avLst/>
          </a:prstGeom>
          <a:gradFill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Gleichschenkliges Dreieck 20">
            <a:extLst>
              <a:ext uri="{FF2B5EF4-FFF2-40B4-BE49-F238E27FC236}">
                <a16:creationId xmlns:a16="http://schemas.microsoft.com/office/drawing/2014/main" id="{207D3122-9131-436D-B627-0EAC037019B1}"/>
              </a:ext>
            </a:extLst>
          </p:cNvPr>
          <p:cNvSpPr/>
          <p:nvPr/>
        </p:nvSpPr>
        <p:spPr>
          <a:xfrm rot="5400000">
            <a:off x="6107210" y="1075108"/>
            <a:ext cx="417642" cy="360036"/>
          </a:xfrm>
          <a:prstGeom prst="triangle">
            <a:avLst/>
          </a:prstGeom>
          <a:gradFill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384194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37850" y="267495"/>
            <a:ext cx="89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Наши дипломы и сертификаты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722788A-325F-4361-B81E-8E13135313E1}"/>
              </a:ext>
            </a:extLst>
          </p:cNvPr>
          <p:cNvCxnSpPr>
            <a:cxnSpLocks/>
          </p:cNvCxnSpPr>
          <p:nvPr/>
        </p:nvCxnSpPr>
        <p:spPr>
          <a:xfrm>
            <a:off x="452555" y="968837"/>
            <a:ext cx="8223901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740092"/>
                </a:gs>
                <a:gs pos="100000">
                  <a:srgbClr val="E00CA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 descr="Ein Bild, das Text, Whiteboard, Quittung enthält.&#10;&#10;Automatisch generierte Beschreibung">
            <a:extLst>
              <a:ext uri="{FF2B5EF4-FFF2-40B4-BE49-F238E27FC236}">
                <a16:creationId xmlns:a16="http://schemas.microsoft.com/office/drawing/2014/main" id="{412F79DF-8E17-416B-B684-53EAD56164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7"/>
          <a:stretch/>
        </p:blipFill>
        <p:spPr>
          <a:xfrm rot="5400000">
            <a:off x="1089273" y="361763"/>
            <a:ext cx="3434331" cy="5018099"/>
          </a:xfrm>
          <a:prstGeom prst="rect">
            <a:avLst/>
          </a:prstGeom>
        </p:spPr>
      </p:pic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DAF2254D-6BE9-4470-9B2E-5B9AD269E1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" b="50000"/>
          <a:stretch/>
        </p:blipFill>
        <p:spPr>
          <a:xfrm rot="5400000">
            <a:off x="5075852" y="1502660"/>
            <a:ext cx="2354209" cy="165618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64A1080-4293-4AE9-B7D5-B2F38FEA50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" t="-246" r="288" b="48254"/>
          <a:stretch/>
        </p:blipFill>
        <p:spPr>
          <a:xfrm rot="5400000">
            <a:off x="6727794" y="1500216"/>
            <a:ext cx="2472070" cy="1765559"/>
          </a:xfrm>
          <a:prstGeom prst="rect">
            <a:avLst/>
          </a:prstGeom>
        </p:spPr>
      </p:pic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5E222A66-0CDE-45D2-9030-A949E2DF8266}"/>
              </a:ext>
            </a:extLst>
          </p:cNvPr>
          <p:cNvSpPr/>
          <p:nvPr/>
        </p:nvSpPr>
        <p:spPr>
          <a:xfrm rot="5400000">
            <a:off x="399476" y="1183855"/>
            <a:ext cx="417642" cy="360036"/>
          </a:xfrm>
          <a:prstGeom prst="triangle">
            <a:avLst/>
          </a:prstGeom>
          <a:gradFill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935480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37850" y="267495"/>
            <a:ext cx="89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Наши дипломы и сертификаты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71702-E52A-4513-AA10-E1050D3D93AD}"/>
              </a:ext>
            </a:extLst>
          </p:cNvPr>
          <p:cNvSpPr txBox="1"/>
          <p:nvPr/>
        </p:nvSpPr>
        <p:spPr>
          <a:xfrm>
            <a:off x="1237219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 dirty="0">
                <a:solidFill>
                  <a:srgbClr val="740092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 dirty="0">
                <a:solidFill>
                  <a:srgbClr val="740092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rgbClr val="740092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722788A-325F-4361-B81E-8E13135313E1}"/>
              </a:ext>
            </a:extLst>
          </p:cNvPr>
          <p:cNvCxnSpPr>
            <a:cxnSpLocks/>
          </p:cNvCxnSpPr>
          <p:nvPr/>
        </p:nvCxnSpPr>
        <p:spPr>
          <a:xfrm>
            <a:off x="452555" y="968837"/>
            <a:ext cx="8223901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740092"/>
                </a:gs>
                <a:gs pos="100000">
                  <a:srgbClr val="E00CA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0584778-1973-41C9-83DE-22F9E2BDD03C}"/>
              </a:ext>
            </a:extLst>
          </p:cNvPr>
          <p:cNvGrpSpPr/>
          <p:nvPr/>
        </p:nvGrpSpPr>
        <p:grpSpPr>
          <a:xfrm>
            <a:off x="337850" y="1123239"/>
            <a:ext cx="8338606" cy="2888248"/>
            <a:chOff x="337850" y="1091745"/>
            <a:chExt cx="7546518" cy="261389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12F79DF-8E17-416B-B684-53EAD5616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48"/>
            <a:stretch/>
          </p:blipFill>
          <p:spPr>
            <a:xfrm rot="5400000">
              <a:off x="4680063" y="501330"/>
              <a:ext cx="2613889" cy="3794720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C455BAF-6558-4F7E-BCE6-27C7FEFC4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20"/>
            <a:stretch/>
          </p:blipFill>
          <p:spPr>
            <a:xfrm rot="5400000">
              <a:off x="902906" y="540600"/>
              <a:ext cx="2599981" cy="3730094"/>
            </a:xfrm>
            <a:prstGeom prst="rect">
              <a:avLst/>
            </a:prstGeom>
          </p:spPr>
        </p:pic>
      </p:grpSp>
      <p:sp>
        <p:nvSpPr>
          <p:cNvPr id="10" name="Gleichschenkliges Dreieck 9">
            <a:extLst>
              <a:ext uri="{FF2B5EF4-FFF2-40B4-BE49-F238E27FC236}">
                <a16:creationId xmlns:a16="http://schemas.microsoft.com/office/drawing/2014/main" id="{CF09A05C-89DD-4E5D-81A8-CA4541CF46DA}"/>
              </a:ext>
            </a:extLst>
          </p:cNvPr>
          <p:cNvSpPr/>
          <p:nvPr/>
        </p:nvSpPr>
        <p:spPr>
          <a:xfrm rot="5400000">
            <a:off x="407568" y="1180919"/>
            <a:ext cx="417642" cy="360036"/>
          </a:xfrm>
          <a:prstGeom prst="triangle">
            <a:avLst/>
          </a:prstGeom>
          <a:gradFill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leichschenkliges Dreieck 10">
            <a:extLst>
              <a:ext uri="{FF2B5EF4-FFF2-40B4-BE49-F238E27FC236}">
                <a16:creationId xmlns:a16="http://schemas.microsoft.com/office/drawing/2014/main" id="{DE00600D-029B-49C0-8930-5DE6682E7710}"/>
              </a:ext>
            </a:extLst>
          </p:cNvPr>
          <p:cNvSpPr/>
          <p:nvPr/>
        </p:nvSpPr>
        <p:spPr>
          <a:xfrm rot="5400000">
            <a:off x="4553280" y="1160820"/>
            <a:ext cx="417642" cy="360036"/>
          </a:xfrm>
          <a:prstGeom prst="triangle">
            <a:avLst/>
          </a:prstGeom>
          <a:gradFill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690970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E7C34D5-42B7-427C-A522-9DD8C05D0E2D}"/>
              </a:ext>
            </a:extLst>
          </p:cNvPr>
          <p:cNvSpPr txBox="1"/>
          <p:nvPr/>
        </p:nvSpPr>
        <p:spPr>
          <a:xfrm>
            <a:off x="4922" y="1635646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0" u="none" strike="noStrike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F R O N I K A   G R O U P</a:t>
            </a:r>
            <a:br>
              <a:rPr lang="de-DE" sz="6600" i="0" u="none" strike="noStrike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</a:br>
            <a:r>
              <a:rPr lang="ru-RU" sz="6600" i="0" u="none" strike="noStrike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о компании</a:t>
            </a:r>
            <a:endParaRPr lang="ru-RU" altLang="ru-RU" sz="6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770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>
            <a:extLst>
              <a:ext uri="{FF2B5EF4-FFF2-40B4-BE49-F238E27FC236}">
                <a16:creationId xmlns:a16="http://schemas.microsoft.com/office/drawing/2014/main" id="{04E33F2F-00B1-4E3A-BD09-71B3587BC4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47" y="3986449"/>
            <a:ext cx="1128826" cy="659060"/>
          </a:xfrm>
          <a:prstGeom prst="rect">
            <a:avLst/>
          </a:prstGeom>
        </p:spPr>
      </p:pic>
      <p:pic>
        <p:nvPicPr>
          <p:cNvPr id="5" name="Grafik 4" descr="Stationär Silhouette">
            <a:extLst>
              <a:ext uri="{FF2B5EF4-FFF2-40B4-BE49-F238E27FC236}">
                <a16:creationId xmlns:a16="http://schemas.microsoft.com/office/drawing/2014/main" id="{0442CDB0-FADD-43C0-A69B-481590A50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797" y="534861"/>
            <a:ext cx="638487" cy="638487"/>
          </a:xfrm>
          <a:prstGeom prst="rect">
            <a:avLst/>
          </a:prstGeom>
        </p:spPr>
      </p:pic>
      <p:pic>
        <p:nvPicPr>
          <p:cNvPr id="25" name="Grafik 24" descr="Chemikalien Silhouette">
            <a:extLst>
              <a:ext uri="{FF2B5EF4-FFF2-40B4-BE49-F238E27FC236}">
                <a16:creationId xmlns:a16="http://schemas.microsoft.com/office/drawing/2014/main" id="{FEECDA88-2C7E-40E2-9F34-6AA980F6F4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02" y="1609063"/>
            <a:ext cx="588897" cy="588897"/>
          </a:xfrm>
          <a:prstGeom prst="rect">
            <a:avLst/>
          </a:prstGeom>
        </p:spPr>
      </p:pic>
      <p:pic>
        <p:nvPicPr>
          <p:cNvPr id="27" name="Grafik 26" descr="Stethoskop Silhouette">
            <a:extLst>
              <a:ext uri="{FF2B5EF4-FFF2-40B4-BE49-F238E27FC236}">
                <a16:creationId xmlns:a16="http://schemas.microsoft.com/office/drawing/2014/main" id="{3016F497-FDF3-46BF-A138-547D1156D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41195" y="3352142"/>
            <a:ext cx="673083" cy="673083"/>
          </a:xfrm>
          <a:prstGeom prst="rect">
            <a:avLst/>
          </a:prstGeom>
        </p:spPr>
      </p:pic>
      <p:pic>
        <p:nvPicPr>
          <p:cNvPr id="31" name="Grafik 30" descr="IV Silhouette">
            <a:extLst>
              <a:ext uri="{FF2B5EF4-FFF2-40B4-BE49-F238E27FC236}">
                <a16:creationId xmlns:a16="http://schemas.microsoft.com/office/drawing/2014/main" id="{240F3C88-5A25-438C-A02A-5FAF6E8DFE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88941" y="2030408"/>
            <a:ext cx="682033" cy="682033"/>
          </a:xfrm>
          <a:prstGeom prst="rect">
            <a:avLst/>
          </a:prstGeom>
        </p:spPr>
      </p:pic>
      <p:pic>
        <p:nvPicPr>
          <p:cNvPr id="33" name="Grafik 32" descr="DNA Silhouette">
            <a:extLst>
              <a:ext uri="{FF2B5EF4-FFF2-40B4-BE49-F238E27FC236}">
                <a16:creationId xmlns:a16="http://schemas.microsoft.com/office/drawing/2014/main" id="{CBB3FC15-FEBB-4C01-971E-97EFACB59D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2121" y="2922312"/>
            <a:ext cx="578644" cy="578644"/>
          </a:xfrm>
          <a:prstGeom prst="rect">
            <a:avLst/>
          </a:prstGeom>
        </p:spPr>
      </p:pic>
      <p:pic>
        <p:nvPicPr>
          <p:cNvPr id="35" name="Grafik 34" descr="Dentalinstrumente Silhouette">
            <a:extLst>
              <a:ext uri="{FF2B5EF4-FFF2-40B4-BE49-F238E27FC236}">
                <a16:creationId xmlns:a16="http://schemas.microsoft.com/office/drawing/2014/main" id="{FA2F3A72-1ABD-45A0-9C9E-6D342087F9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786454" y="1102026"/>
            <a:ext cx="567293" cy="567293"/>
          </a:xfrm>
          <a:prstGeom prst="rect">
            <a:avLst/>
          </a:prstGeom>
        </p:spPr>
      </p:pic>
      <p:sp>
        <p:nvSpPr>
          <p:cNvPr id="36" name="Sechseck 35">
            <a:extLst>
              <a:ext uri="{FF2B5EF4-FFF2-40B4-BE49-F238E27FC236}">
                <a16:creationId xmlns:a16="http://schemas.microsoft.com/office/drawing/2014/main" id="{43836215-E84E-4CD4-B2B5-EC11A48F0620}"/>
              </a:ext>
            </a:extLst>
          </p:cNvPr>
          <p:cNvSpPr/>
          <p:nvPr/>
        </p:nvSpPr>
        <p:spPr>
          <a:xfrm>
            <a:off x="714840" y="483518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Sechseck 36">
            <a:extLst>
              <a:ext uri="{FF2B5EF4-FFF2-40B4-BE49-F238E27FC236}">
                <a16:creationId xmlns:a16="http://schemas.microsoft.com/office/drawing/2014/main" id="{8C4F376F-C1B0-4BAC-825C-C79F76ABB827}"/>
              </a:ext>
            </a:extLst>
          </p:cNvPr>
          <p:cNvSpPr/>
          <p:nvPr/>
        </p:nvSpPr>
        <p:spPr>
          <a:xfrm>
            <a:off x="1430765" y="980125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Sechseck 37">
            <a:extLst>
              <a:ext uri="{FF2B5EF4-FFF2-40B4-BE49-F238E27FC236}">
                <a16:creationId xmlns:a16="http://schemas.microsoft.com/office/drawing/2014/main" id="{555E0CCE-9818-4BBA-BF4E-83D9C3FBF601}"/>
              </a:ext>
            </a:extLst>
          </p:cNvPr>
          <p:cNvSpPr/>
          <p:nvPr/>
        </p:nvSpPr>
        <p:spPr>
          <a:xfrm>
            <a:off x="454563" y="1337918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Sechseck 38">
            <a:extLst>
              <a:ext uri="{FF2B5EF4-FFF2-40B4-BE49-F238E27FC236}">
                <a16:creationId xmlns:a16="http://schemas.microsoft.com/office/drawing/2014/main" id="{57EACC45-3BBA-43E8-A8AF-A8C7D2CA1E8C}"/>
              </a:ext>
            </a:extLst>
          </p:cNvPr>
          <p:cNvSpPr/>
          <p:nvPr/>
        </p:nvSpPr>
        <p:spPr>
          <a:xfrm>
            <a:off x="1231924" y="1773000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Sechseck 39">
            <a:extLst>
              <a:ext uri="{FF2B5EF4-FFF2-40B4-BE49-F238E27FC236}">
                <a16:creationId xmlns:a16="http://schemas.microsoft.com/office/drawing/2014/main" id="{48F899B5-A905-41D5-9A21-7E8B17DAA343}"/>
              </a:ext>
            </a:extLst>
          </p:cNvPr>
          <p:cNvSpPr/>
          <p:nvPr/>
        </p:nvSpPr>
        <p:spPr>
          <a:xfrm>
            <a:off x="1297018" y="3159792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Sechseck 40">
            <a:extLst>
              <a:ext uri="{FF2B5EF4-FFF2-40B4-BE49-F238E27FC236}">
                <a16:creationId xmlns:a16="http://schemas.microsoft.com/office/drawing/2014/main" id="{86B4D73F-ECCE-4FC8-94E1-CD6B16FE8303}"/>
              </a:ext>
            </a:extLst>
          </p:cNvPr>
          <p:cNvSpPr/>
          <p:nvPr/>
        </p:nvSpPr>
        <p:spPr>
          <a:xfrm>
            <a:off x="568248" y="2766214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Sechseck 47">
            <a:extLst>
              <a:ext uri="{FF2B5EF4-FFF2-40B4-BE49-F238E27FC236}">
                <a16:creationId xmlns:a16="http://schemas.microsoft.com/office/drawing/2014/main" id="{81874352-23D4-4A98-8FF6-8FE33EF564D5}"/>
              </a:ext>
            </a:extLst>
          </p:cNvPr>
          <p:cNvSpPr/>
          <p:nvPr/>
        </p:nvSpPr>
        <p:spPr>
          <a:xfrm>
            <a:off x="624816" y="3601893"/>
            <a:ext cx="1152128" cy="993214"/>
          </a:xfrm>
          <a:prstGeom prst="hexagon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0" name="Grafik 49" descr="Herztöne Silhouette">
            <a:extLst>
              <a:ext uri="{FF2B5EF4-FFF2-40B4-BE49-F238E27FC236}">
                <a16:creationId xmlns:a16="http://schemas.microsoft.com/office/drawing/2014/main" id="{F0BE8675-AE00-4DA2-8822-2752748031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3244" y="3827799"/>
            <a:ext cx="654206" cy="65420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D996BBCE-AF26-47CE-A01C-4D5E9175FCB4}"/>
              </a:ext>
            </a:extLst>
          </p:cNvPr>
          <p:cNvSpPr txBox="1"/>
          <p:nvPr/>
        </p:nvSpPr>
        <p:spPr>
          <a:xfrm>
            <a:off x="3547577" y="1059582"/>
            <a:ext cx="3899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dirty="0">
                <a:solidFill>
                  <a:schemeClr val="bg1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Контакт</a:t>
            </a:r>
            <a:endParaRPr lang="de-DE" sz="2800" dirty="0">
              <a:solidFill>
                <a:schemeClr val="bg1"/>
              </a:solidFill>
              <a:latin typeface="Trebuchet MS" panose="020B0603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3ACB96D2-3F48-40B8-ADD7-18B49E838928}"/>
              </a:ext>
            </a:extLst>
          </p:cNvPr>
          <p:cNvSpPr txBox="1"/>
          <p:nvPr/>
        </p:nvSpPr>
        <p:spPr>
          <a:xfrm>
            <a:off x="3546566" y="1693180"/>
            <a:ext cx="46978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Наш адрес: </a:t>
            </a:r>
            <a:r>
              <a:rPr lang="ru-RU" sz="1100" dirty="0">
                <a:solidFill>
                  <a:schemeClr val="bg1"/>
                </a:solidFill>
                <a:latin typeface="Trebuchet MS" panose="020B0603020202020204" pitchFamily="34" charset="0"/>
              </a:rPr>
              <a:t>г. Москва, Пресненская набережная, </a:t>
            </a:r>
            <a:br>
              <a:rPr lang="de-DE" sz="11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latin typeface="Trebuchet MS" panose="020B0603020202020204" pitchFamily="34" charset="0"/>
              </a:rPr>
              <a:t>10 строение 2</a:t>
            </a:r>
          </a:p>
          <a:p>
            <a:endParaRPr lang="ru-RU" sz="11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What's App: Написать в What's App</a:t>
            </a:r>
          </a:p>
          <a:p>
            <a:endParaRPr lang="ru-RU" sz="11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Телефон: +7 (495) 928-01-27</a:t>
            </a:r>
          </a:p>
          <a:p>
            <a:endParaRPr lang="ru-RU" sz="11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E-mail: info@fronikagroup.ru</a:t>
            </a:r>
            <a:br>
              <a:rPr lang="de-DE" sz="11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br>
              <a:rPr lang="de-DE" sz="11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de-DE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Web: https://fronikagroup.ru/</a:t>
            </a:r>
            <a:br>
              <a:rPr lang="de-DE" sz="11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07788B-48B9-47B5-B646-E9FD3CDCE2A8}"/>
              </a:ext>
            </a:extLst>
          </p:cNvPr>
          <p:cNvSpPr txBox="1"/>
          <p:nvPr/>
        </p:nvSpPr>
        <p:spPr>
          <a:xfrm>
            <a:off x="1058167" y="445239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chemeClr val="bg1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188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37850" y="267495"/>
            <a:ext cx="89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О нас</a:t>
            </a:r>
            <a:endParaRPr lang="ru-RU" altLang="ru-RU" sz="4000" b="1" dirty="0">
              <a:latin typeface="Trebuchet MS" panose="020B0603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65558" y="948665"/>
            <a:ext cx="82388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Fronika group </a:t>
            </a:r>
            <a:r>
              <a:rPr lang="ru-RU" sz="1400" i="0" u="none" strike="noStrike" dirty="0">
                <a:effectLst/>
                <a:latin typeface="Trebuchet MS" panose="020B0603020202020204" pitchFamily="34" charset="0"/>
              </a:rPr>
              <a:t>– команда специалистов, более 10 лет профессионально занимающихся медицинской техникой от ее разработки, организации испытаний, Государственной регистрации до постановки в серийное производство.</a:t>
            </a:r>
            <a:endParaRPr lang="de-DE" sz="1600" dirty="0">
              <a:latin typeface="Trebuchet MS" panose="020B0603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4D33A86-59B6-4AF6-B27A-78F84127BFCE}"/>
              </a:ext>
            </a:extLst>
          </p:cNvPr>
          <p:cNvSpPr txBox="1"/>
          <p:nvPr/>
        </p:nvSpPr>
        <p:spPr>
          <a:xfrm>
            <a:off x="365558" y="2226999"/>
            <a:ext cx="42064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dirty="0">
                <a:effectLst/>
                <a:latin typeface="Trebuchet MS" panose="020B0603020202020204" pitchFamily="34" charset="0"/>
              </a:rPr>
              <a:t>Специалисты компании – инженеры, менеджеры по регистрации, испытатели, сертифицированные внутренние аудиторы Системы менеджмента качества. Регулярно повышают квалификацию по указанным областям в ведущих учебных центрах Москвы </a:t>
            </a:r>
            <a:br>
              <a:rPr lang="de-DE" sz="1200" b="0" i="0" u="none" strike="noStrike" dirty="0">
                <a:effectLst/>
                <a:latin typeface="Trebuchet MS" panose="020B0603020202020204" pitchFamily="34" charset="0"/>
              </a:rPr>
            </a:br>
            <a:r>
              <a:rPr lang="ru-RU" sz="1200" b="0" i="0" u="none" strike="noStrike" dirty="0">
                <a:effectLst/>
                <a:latin typeface="Trebuchet MS" panose="020B0603020202020204" pitchFamily="34" charset="0"/>
              </a:rPr>
              <a:t>и Санкт-Петербурга (ВНИИИМТ, ЦМИКЭЭ, RSM</a:t>
            </a:r>
            <a:r>
              <a:rPr lang="de-DE" sz="1200" b="0" i="0" u="none" strike="noStrike" dirty="0">
                <a:effectLst/>
                <a:latin typeface="Trebuchet MS" panose="020B0603020202020204" pitchFamily="34" charset="0"/>
              </a:rPr>
              <a:t>,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dirty="0">
                <a:effectLst/>
                <a:latin typeface="Trebuchet MS" panose="020B0603020202020204" pitchFamily="34" charset="0"/>
              </a:rPr>
              <a:t>Русский Регистр, Результат-Аудит и другие).</a:t>
            </a:r>
            <a:endParaRPr lang="de-DE" sz="1200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71702-E52A-4513-AA10-E1050D3D93AD}"/>
              </a:ext>
            </a:extLst>
          </p:cNvPr>
          <p:cNvSpPr txBox="1"/>
          <p:nvPr/>
        </p:nvSpPr>
        <p:spPr>
          <a:xfrm>
            <a:off x="1237219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 dirty="0">
                <a:solidFill>
                  <a:srgbClr val="740092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 dirty="0">
                <a:solidFill>
                  <a:srgbClr val="740092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rgbClr val="740092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F5A95375-0860-4CC6-91E9-01DDAD3CBEB1}"/>
              </a:ext>
            </a:extLst>
          </p:cNvPr>
          <p:cNvSpPr txBox="1"/>
          <p:nvPr/>
        </p:nvSpPr>
        <p:spPr>
          <a:xfrm>
            <a:off x="4572000" y="2226999"/>
            <a:ext cx="4206442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200" b="0" i="0" u="none" strike="noStrike" dirty="0">
                <a:solidFill>
                  <a:srgbClr val="4A4A4A"/>
                </a:solidFill>
                <a:effectLst/>
                <a:latin typeface="Trebuchet MS" panose="020B0603020202020204" pitchFamily="34" charset="0"/>
              </a:rPr>
              <a:t>Принимали участие в выездных проверках Росздравнадзора (со стороны производителя), </a:t>
            </a:r>
            <a:br>
              <a:rPr lang="de-DE" sz="1200" b="0" i="0" u="none" strike="noStrike" dirty="0">
                <a:solidFill>
                  <a:srgbClr val="4A4A4A"/>
                </a:solidFill>
                <a:effectLst/>
                <a:latin typeface="Trebuchet MS" panose="020B0603020202020204" pitchFamily="34" charset="0"/>
              </a:rPr>
            </a:br>
            <a:r>
              <a:rPr lang="ru-RU" sz="1200" b="0" i="0" u="none" strike="noStrike" dirty="0">
                <a:solidFill>
                  <a:srgbClr val="4A4A4A"/>
                </a:solidFill>
                <a:effectLst/>
                <a:latin typeface="Trebuchet MS" panose="020B0603020202020204" pitchFamily="34" charset="0"/>
              </a:rPr>
              <a:t>а также рассмотрении выявленных нарушений на заседаниях комиссии в Росздравнадзоре.</a:t>
            </a:r>
            <a:endParaRPr lang="ru-RU" sz="1200" b="0" dirty="0">
              <a:effectLst/>
              <a:latin typeface="Trebuchet MS" panose="020B0603020202020204" pitchFamily="34" charset="0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br>
              <a:rPr lang="de-DE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</a:br>
            <a:r>
              <a:rPr lang="ru-RU" sz="1200" b="1" i="0" u="none" strike="noStrike" dirty="0">
                <a:solidFill>
                  <a:srgbClr val="740092"/>
                </a:solidFill>
                <a:effectLst/>
                <a:latin typeface="Trebuchet MS" panose="020B0603020202020204" pitchFamily="34" charset="0"/>
              </a:rPr>
              <a:t>Абсолютным приоритетом компании является соблюдение интересов Заказчика!</a:t>
            </a:r>
            <a:endParaRPr lang="ru-RU" sz="1200" b="1" dirty="0">
              <a:solidFill>
                <a:srgbClr val="740092"/>
              </a:solidFill>
              <a:effectLst/>
              <a:latin typeface="Trebuchet MS" panose="020B0603020202020204" pitchFamily="34" charset="0"/>
            </a:endParaRPr>
          </a:p>
          <a:p>
            <a:br>
              <a:rPr lang="ru-RU" sz="1200" dirty="0">
                <a:latin typeface="Trebuchet MS" panose="020B0603020202020204" pitchFamily="34" charset="0"/>
              </a:rPr>
            </a:br>
            <a:endParaRPr lang="de-DE" sz="1200" dirty="0">
              <a:latin typeface="Trebuchet MS" panose="020B0603020202020204" pitchFamily="34" charset="0"/>
            </a:endParaRP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989E6A5-936C-4ECF-A771-B8496B445846}"/>
              </a:ext>
            </a:extLst>
          </p:cNvPr>
          <p:cNvCxnSpPr>
            <a:cxnSpLocks/>
          </p:cNvCxnSpPr>
          <p:nvPr/>
        </p:nvCxnSpPr>
        <p:spPr>
          <a:xfrm>
            <a:off x="445060" y="1923678"/>
            <a:ext cx="8079885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740092"/>
                </a:gs>
                <a:gs pos="100000">
                  <a:srgbClr val="E00CA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66484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811204A-694C-415E-8F5A-ADBC8E5AE5A1}"/>
              </a:ext>
            </a:extLst>
          </p:cNvPr>
          <p:cNvSpPr txBox="1"/>
          <p:nvPr/>
        </p:nvSpPr>
        <p:spPr>
          <a:xfrm>
            <a:off x="337850" y="267495"/>
            <a:ext cx="898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i="0" u="none" strike="noStrike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Наши преимущества</a:t>
            </a:r>
            <a:endParaRPr lang="ru-RU" altLang="ru-RU" sz="3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A760D5-842B-42C0-B19B-E1E4900F94F6}"/>
              </a:ext>
            </a:extLst>
          </p:cNvPr>
          <p:cNvSpPr txBox="1"/>
          <p:nvPr/>
        </p:nvSpPr>
        <p:spPr>
          <a:xfrm>
            <a:off x="1391235" y="1133160"/>
            <a:ext cx="24482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Удаленная работа со специалистами и </a:t>
            </a:r>
            <a:br>
              <a:rPr lang="de-DE" sz="11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испытательной </a:t>
            </a:r>
            <a:br>
              <a:rPr lang="de-DE" sz="11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лабораторией через </a:t>
            </a:r>
            <a:br>
              <a:rPr lang="de-DE" sz="1100" b="1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sz="1100" b="1" dirty="0">
                <a:solidFill>
                  <a:schemeClr val="bg1"/>
                </a:solidFill>
                <a:latin typeface="Trebuchet MS" panose="020B0603020202020204" pitchFamily="34" charset="0"/>
              </a:rPr>
              <a:t>личный кабинет</a:t>
            </a:r>
            <a:br>
              <a:rPr lang="de-DE" sz="11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0457CF-BAC0-4CF4-B3D1-4008D7BC0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0" y="958250"/>
            <a:ext cx="1169750" cy="127693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41C659-D86F-4260-8FC1-4A52236BD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77" y="914624"/>
            <a:ext cx="1225674" cy="13375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CAA2D01-5348-4657-A9D9-744248DC0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903" y="843558"/>
            <a:ext cx="1654425" cy="140742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390D805-5B2A-41CE-B180-99D657E6B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" y="2481989"/>
            <a:ext cx="1188391" cy="12489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6B4FB3C-0C61-4652-86A1-2100B45DE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86781"/>
            <a:ext cx="1281598" cy="1165089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0467458-4D03-437F-8710-9D1E2CE4DF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40" y="2499742"/>
            <a:ext cx="1137570" cy="1265436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C3E9117-8D99-44FD-B6BA-038B7473F6A8}"/>
              </a:ext>
            </a:extLst>
          </p:cNvPr>
          <p:cNvSpPr txBox="1"/>
          <p:nvPr/>
        </p:nvSpPr>
        <p:spPr>
          <a:xfrm>
            <a:off x="4472206" y="1241918"/>
            <a:ext cx="24482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Актуальная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документация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доступна 24/7</a:t>
            </a:r>
            <a:br>
              <a:rPr lang="de-DE" sz="11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0AC3BA-9152-40C0-A429-DE4D3854DAE7}"/>
              </a:ext>
            </a:extLst>
          </p:cNvPr>
          <p:cNvSpPr txBox="1"/>
          <p:nvPr/>
        </p:nvSpPr>
        <p:spPr>
          <a:xfrm>
            <a:off x="7308304" y="1251524"/>
            <a:ext cx="24482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Соблюдение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интересов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заказчика</a:t>
            </a:r>
            <a:br>
              <a:rPr lang="de-DE" sz="11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954F9C8-E684-4473-8E2F-86950CCF2471}"/>
              </a:ext>
            </a:extLst>
          </p:cNvPr>
          <p:cNvSpPr txBox="1"/>
          <p:nvPr/>
        </p:nvSpPr>
        <p:spPr>
          <a:xfrm>
            <a:off x="1410311" y="2618213"/>
            <a:ext cx="244827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Непрерывный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ru-RU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мониторинг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ru-RU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тенденций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ru-RU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отраслевого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ru-RU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законодательства</a:t>
            </a:r>
            <a:br>
              <a:rPr lang="de-DE" sz="11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079A7D7-FE17-4D37-B154-3CAE64E8E10C}"/>
              </a:ext>
            </a:extLst>
          </p:cNvPr>
          <p:cNvSpPr txBox="1"/>
          <p:nvPr/>
        </p:nvSpPr>
        <p:spPr>
          <a:xfrm>
            <a:off x="4472490" y="2617928"/>
            <a:ext cx="24482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Постоянное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улучшение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качества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продукции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и услуг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br>
              <a:rPr lang="de-DE" sz="11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ED27EB8-3CCB-4F88-AAB0-CCA8932A4F46}"/>
              </a:ext>
            </a:extLst>
          </p:cNvPr>
          <p:cNvSpPr txBox="1"/>
          <p:nvPr/>
        </p:nvSpPr>
        <p:spPr>
          <a:xfrm>
            <a:off x="7308304" y="2818235"/>
            <a:ext cx="24482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Наличие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проектного </a:t>
            </a:r>
            <a:br>
              <a:rPr lang="de-DE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</a:br>
            <a:r>
              <a:rPr lang="az-Cyrl-AZ" sz="1100" b="1" i="0" dirty="0"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подразделения</a:t>
            </a:r>
            <a:br>
              <a:rPr lang="de-DE" sz="1100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2E3D17E-246A-4FBF-A516-DB6E6DF16602}"/>
              </a:ext>
            </a:extLst>
          </p:cNvPr>
          <p:cNvSpPr txBox="1"/>
          <p:nvPr/>
        </p:nvSpPr>
        <p:spPr>
          <a:xfrm>
            <a:off x="1237219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 dirty="0">
                <a:solidFill>
                  <a:schemeClr val="bg1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chemeClr val="bg1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666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erade Verbindung 7">
            <a:extLst>
              <a:ext uri="{FF2B5EF4-FFF2-40B4-BE49-F238E27FC236}">
                <a16:creationId xmlns:a16="http://schemas.microsoft.com/office/drawing/2014/main" id="{B3E06FF6-F511-430C-A11F-03C2FEC31ECB}"/>
              </a:ext>
            </a:extLst>
          </p:cNvPr>
          <p:cNvCxnSpPr>
            <a:cxnSpLocks/>
          </p:cNvCxnSpPr>
          <p:nvPr/>
        </p:nvCxnSpPr>
        <p:spPr>
          <a:xfrm>
            <a:off x="2555776" y="4674481"/>
            <a:ext cx="544280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7">
            <a:extLst>
              <a:ext uri="{FF2B5EF4-FFF2-40B4-BE49-F238E27FC236}">
                <a16:creationId xmlns:a16="http://schemas.microsoft.com/office/drawing/2014/main" id="{C61F800F-748E-4DC8-B2F6-46A84B63012E}"/>
              </a:ext>
            </a:extLst>
          </p:cNvPr>
          <p:cNvCxnSpPr>
            <a:cxnSpLocks/>
          </p:cNvCxnSpPr>
          <p:nvPr/>
        </p:nvCxnSpPr>
        <p:spPr>
          <a:xfrm>
            <a:off x="2617977" y="3511232"/>
            <a:ext cx="544280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1"/>
          <p:cNvCxnSpPr/>
          <p:nvPr/>
        </p:nvCxnSpPr>
        <p:spPr>
          <a:xfrm>
            <a:off x="4312235" y="0"/>
            <a:ext cx="0" cy="514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/>
          <p:cNvCxnSpPr>
            <a:cxnSpLocks/>
          </p:cNvCxnSpPr>
          <p:nvPr/>
        </p:nvCxnSpPr>
        <p:spPr>
          <a:xfrm>
            <a:off x="2584043" y="1131590"/>
            <a:ext cx="538079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4168219" y="987574"/>
            <a:ext cx="288032" cy="288032"/>
          </a:xfrm>
          <a:prstGeom prst="ellipse">
            <a:avLst/>
          </a:prstGeom>
          <a:solidFill>
            <a:srgbClr val="E00CA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4274161" y="1097145"/>
            <a:ext cx="68890" cy="68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512035" y="356051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2003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394241" y="195486"/>
            <a:ext cx="357059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Организация профессиональной команды разработчиков в области научных исследований и разработок оптико-электронных приборов (проведение инженерных расчетов, разработка конструкций, оформление технической и эксплуатационной документации</a:t>
            </a:r>
            <a:r>
              <a:rPr lang="ru-RU" sz="11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)</a:t>
            </a:r>
            <a:endParaRPr lang="de-DE" sz="1100" dirty="0">
              <a:solidFill>
                <a:schemeClr val="bg1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Gerade Verbindung 7"/>
          <p:cNvCxnSpPr>
            <a:cxnSpLocks/>
          </p:cNvCxnSpPr>
          <p:nvPr/>
        </p:nvCxnSpPr>
        <p:spPr>
          <a:xfrm>
            <a:off x="2584043" y="2292474"/>
            <a:ext cx="544280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4177920" y="2148458"/>
            <a:ext cx="288032" cy="288032"/>
          </a:xfrm>
          <a:prstGeom prst="ellipse">
            <a:avLst/>
          </a:prstGeom>
          <a:solidFill>
            <a:srgbClr val="E00CA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284835" y="2254431"/>
            <a:ext cx="68890" cy="68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177920" y="3363838"/>
            <a:ext cx="288032" cy="288032"/>
          </a:xfrm>
          <a:prstGeom prst="ellipse">
            <a:avLst/>
          </a:prstGeom>
          <a:solidFill>
            <a:srgbClr val="E00CA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4283862" y="3473409"/>
            <a:ext cx="68890" cy="68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512035" y="149163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2006</a:t>
            </a:r>
          </a:p>
        </p:txBody>
      </p:sp>
      <p:sp>
        <p:nvSpPr>
          <p:cNvPr id="22" name="Textfeld 21"/>
          <p:cNvSpPr txBox="1"/>
          <p:nvPr/>
        </p:nvSpPr>
        <p:spPr>
          <a:xfrm rot="16200000">
            <a:off x="-1368001" y="2344168"/>
            <a:ext cx="3899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2400" dirty="0">
                <a:solidFill>
                  <a:schemeClr val="bg1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История создания</a:t>
            </a:r>
            <a:endParaRPr lang="de-DE" sz="2400" dirty="0">
              <a:solidFill>
                <a:schemeClr val="bg1"/>
              </a:solidFill>
              <a:latin typeface="Trebuchet MS" panose="020B060302020202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9427ECA-09A3-45C4-9077-31F260E5A65D}"/>
              </a:ext>
            </a:extLst>
          </p:cNvPr>
          <p:cNvSpPr/>
          <p:nvPr/>
        </p:nvSpPr>
        <p:spPr>
          <a:xfrm>
            <a:off x="4177920" y="4539422"/>
            <a:ext cx="288032" cy="288032"/>
          </a:xfrm>
          <a:prstGeom prst="ellipse">
            <a:avLst/>
          </a:prstGeom>
          <a:solidFill>
            <a:srgbClr val="E00CA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1897769-D3C4-4EF5-A555-668FAD8AB251}"/>
              </a:ext>
            </a:extLst>
          </p:cNvPr>
          <p:cNvSpPr/>
          <p:nvPr/>
        </p:nvSpPr>
        <p:spPr>
          <a:xfrm>
            <a:off x="4284835" y="4645395"/>
            <a:ext cx="68890" cy="68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0D59DD1-21A4-460C-8E42-25F49CC6A5DE}"/>
              </a:ext>
            </a:extLst>
          </p:cNvPr>
          <p:cNvSpPr txBox="1"/>
          <p:nvPr/>
        </p:nvSpPr>
        <p:spPr>
          <a:xfrm>
            <a:off x="4374542" y="1619501"/>
            <a:ext cx="3570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Начало работы с производственными компаниями (разработка систем менеджмента качества, постановка изделий на производство, авторский надзор)</a:t>
            </a:r>
            <a:endParaRPr lang="de-DE" sz="1100" dirty="0">
              <a:solidFill>
                <a:schemeClr val="bg1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0FC437B-CD63-476E-BC19-F4D83114E249}"/>
              </a:ext>
            </a:extLst>
          </p:cNvPr>
          <p:cNvSpPr txBox="1"/>
          <p:nvPr/>
        </p:nvSpPr>
        <p:spPr>
          <a:xfrm>
            <a:off x="2545969" y="271038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2010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D86DC02-EC36-46ED-9FFB-92172232ADC0}"/>
              </a:ext>
            </a:extLst>
          </p:cNvPr>
          <p:cNvSpPr txBox="1"/>
          <p:nvPr/>
        </p:nvSpPr>
        <p:spPr>
          <a:xfrm>
            <a:off x="4456251" y="2739375"/>
            <a:ext cx="3682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Расширение команды разработчиков, состоящей из конструкторов по механике и электронике, программистов, оптиков, исследователей. Начало разработки медицинских изделий (медицинской техники)</a:t>
            </a:r>
            <a:endParaRPr lang="de-DE" sz="1100" dirty="0">
              <a:solidFill>
                <a:schemeClr val="bg1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C0299F5-912A-4904-9CD1-AE77B462DDE7}"/>
              </a:ext>
            </a:extLst>
          </p:cNvPr>
          <p:cNvSpPr txBox="1"/>
          <p:nvPr/>
        </p:nvSpPr>
        <p:spPr>
          <a:xfrm>
            <a:off x="2483768" y="3873637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2013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B4D92EF-0CFD-4809-B091-5D9389485BF9}"/>
              </a:ext>
            </a:extLst>
          </p:cNvPr>
          <p:cNvSpPr txBox="1"/>
          <p:nvPr/>
        </p:nvSpPr>
        <p:spPr>
          <a:xfrm>
            <a:off x="4468986" y="3750146"/>
            <a:ext cx="3570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Старт процедур государственной регистрации медицинских изделий</a:t>
            </a:r>
            <a:r>
              <a:rPr lang="de-DE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и</a:t>
            </a:r>
            <a:r>
              <a:rPr lang="de-DE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запуск программы сопровождения проектов (руководителей проектов) в рамках исполнения государственных контрактов в области медицинских изделий</a:t>
            </a:r>
            <a:endParaRPr lang="de-DE" sz="1100" dirty="0">
              <a:solidFill>
                <a:schemeClr val="bg1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47826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erade Verbindung 7">
            <a:extLst>
              <a:ext uri="{FF2B5EF4-FFF2-40B4-BE49-F238E27FC236}">
                <a16:creationId xmlns:a16="http://schemas.microsoft.com/office/drawing/2014/main" id="{B3E06FF6-F511-430C-A11F-03C2FEC31ECB}"/>
              </a:ext>
            </a:extLst>
          </p:cNvPr>
          <p:cNvCxnSpPr>
            <a:cxnSpLocks/>
          </p:cNvCxnSpPr>
          <p:nvPr/>
        </p:nvCxnSpPr>
        <p:spPr>
          <a:xfrm>
            <a:off x="2555776" y="4674481"/>
            <a:ext cx="544280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7">
            <a:extLst>
              <a:ext uri="{FF2B5EF4-FFF2-40B4-BE49-F238E27FC236}">
                <a16:creationId xmlns:a16="http://schemas.microsoft.com/office/drawing/2014/main" id="{C61F800F-748E-4DC8-B2F6-46A84B63012E}"/>
              </a:ext>
            </a:extLst>
          </p:cNvPr>
          <p:cNvCxnSpPr>
            <a:cxnSpLocks/>
          </p:cNvCxnSpPr>
          <p:nvPr/>
        </p:nvCxnSpPr>
        <p:spPr>
          <a:xfrm>
            <a:off x="2617977" y="3511232"/>
            <a:ext cx="544280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1"/>
          <p:cNvCxnSpPr/>
          <p:nvPr/>
        </p:nvCxnSpPr>
        <p:spPr>
          <a:xfrm>
            <a:off x="4312235" y="0"/>
            <a:ext cx="0" cy="51435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rade Verbindung 2"/>
          <p:cNvCxnSpPr>
            <a:cxnSpLocks/>
          </p:cNvCxnSpPr>
          <p:nvPr/>
        </p:nvCxnSpPr>
        <p:spPr>
          <a:xfrm>
            <a:off x="2584043" y="1131590"/>
            <a:ext cx="538079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4168219" y="987574"/>
            <a:ext cx="288032" cy="288032"/>
          </a:xfrm>
          <a:prstGeom prst="ellipse">
            <a:avLst/>
          </a:prstGeom>
          <a:solidFill>
            <a:srgbClr val="E00CA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Ellipse 4"/>
          <p:cNvSpPr/>
          <p:nvPr/>
        </p:nvSpPr>
        <p:spPr>
          <a:xfrm>
            <a:off x="4274161" y="1097145"/>
            <a:ext cx="68890" cy="68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512035" y="356051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2014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421854" y="368247"/>
            <a:ext cx="357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Начало работ по внедрению системы менеджмента качества на основе ГОСТ ISO 13485. Оценка и разработка документации по системе менеджмента качества. Обучение собственных аудиторов.</a:t>
            </a:r>
            <a:endParaRPr lang="de-DE" sz="1100" dirty="0">
              <a:solidFill>
                <a:schemeClr val="bg1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" name="Gerade Verbindung 7"/>
          <p:cNvCxnSpPr>
            <a:cxnSpLocks/>
          </p:cNvCxnSpPr>
          <p:nvPr/>
        </p:nvCxnSpPr>
        <p:spPr>
          <a:xfrm>
            <a:off x="2584043" y="2292474"/>
            <a:ext cx="5442807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4177920" y="2148458"/>
            <a:ext cx="288032" cy="288032"/>
          </a:xfrm>
          <a:prstGeom prst="ellipse">
            <a:avLst/>
          </a:prstGeom>
          <a:solidFill>
            <a:srgbClr val="E00CA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4284835" y="2254431"/>
            <a:ext cx="68890" cy="68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4177920" y="3363838"/>
            <a:ext cx="288032" cy="288032"/>
          </a:xfrm>
          <a:prstGeom prst="ellipse">
            <a:avLst/>
          </a:prstGeom>
          <a:solidFill>
            <a:srgbClr val="E00CA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4283862" y="3473409"/>
            <a:ext cx="68890" cy="68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512035" y="149163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2018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9427ECA-09A3-45C4-9077-31F260E5A65D}"/>
              </a:ext>
            </a:extLst>
          </p:cNvPr>
          <p:cNvSpPr/>
          <p:nvPr/>
        </p:nvSpPr>
        <p:spPr>
          <a:xfrm>
            <a:off x="4177920" y="4539422"/>
            <a:ext cx="288032" cy="288032"/>
          </a:xfrm>
          <a:prstGeom prst="ellipse">
            <a:avLst/>
          </a:prstGeom>
          <a:solidFill>
            <a:srgbClr val="E00CA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61897769-D3C4-4EF5-A555-668FAD8AB251}"/>
              </a:ext>
            </a:extLst>
          </p:cNvPr>
          <p:cNvSpPr/>
          <p:nvPr/>
        </p:nvSpPr>
        <p:spPr>
          <a:xfrm>
            <a:off x="4284835" y="4645395"/>
            <a:ext cx="68890" cy="688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0D59DD1-21A4-460C-8E42-25F49CC6A5DE}"/>
              </a:ext>
            </a:extLst>
          </p:cNvPr>
          <p:cNvSpPr txBox="1"/>
          <p:nvPr/>
        </p:nvSpPr>
        <p:spPr>
          <a:xfrm>
            <a:off x="4421854" y="1359526"/>
            <a:ext cx="35705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Организация услуги консалтинга бизнеса в области государственного контроля обращения медицинских изделий. Проведение аудитов производств, доработка технической и эксплуатационной документации, документов СМК. Организация процедур ВИРД.</a:t>
            </a:r>
            <a:endParaRPr lang="de-DE" sz="1100" dirty="0">
              <a:solidFill>
                <a:schemeClr val="bg1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0FC437B-CD63-476E-BC19-F4D83114E249}"/>
              </a:ext>
            </a:extLst>
          </p:cNvPr>
          <p:cNvSpPr txBox="1"/>
          <p:nvPr/>
        </p:nvSpPr>
        <p:spPr>
          <a:xfrm>
            <a:off x="2545969" y="271038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2019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D86DC02-EC36-46ED-9FFB-92172232ADC0}"/>
              </a:ext>
            </a:extLst>
          </p:cNvPr>
          <p:cNvSpPr txBox="1"/>
          <p:nvPr/>
        </p:nvSpPr>
        <p:spPr>
          <a:xfrm>
            <a:off x="4387875" y="3011226"/>
            <a:ext cx="3682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Объединение ресурсов под общим брендом </a:t>
            </a:r>
            <a:br>
              <a:rPr lang="de-DE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</a:br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FRONIKA GROUP. Регистрация торгового знака.</a:t>
            </a:r>
            <a:endParaRPr lang="de-DE" sz="1100" dirty="0">
              <a:solidFill>
                <a:schemeClr val="bg1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C0299F5-912A-4904-9CD1-AE77B462DDE7}"/>
              </a:ext>
            </a:extLst>
          </p:cNvPr>
          <p:cNvSpPr txBox="1"/>
          <p:nvPr/>
        </p:nvSpPr>
        <p:spPr>
          <a:xfrm>
            <a:off x="2483768" y="3873637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chemeClr val="bg1"/>
                </a:solidFill>
                <a:latin typeface="Trebuchet MS" panose="020B0603020202020204" pitchFamily="34" charset="0"/>
                <a:cs typeface="Segoe UI Semibold" panose="020B0702040204020203" pitchFamily="34" charset="0"/>
              </a:rPr>
              <a:t>2020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B4D92EF-0CFD-4809-B091-5D9389485BF9}"/>
              </a:ext>
            </a:extLst>
          </p:cNvPr>
          <p:cNvSpPr txBox="1"/>
          <p:nvPr/>
        </p:nvSpPr>
        <p:spPr>
          <a:xfrm>
            <a:off x="4446551" y="3880398"/>
            <a:ext cx="3703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Старт работ по пред инспекционному аудиту производителей медицинских изделий в рамках регистрации по правилам ЕАЭС. Обучение собственных инспекторов производств. Регистрация по правилам ЕАЭС.</a:t>
            </a:r>
            <a:endParaRPr lang="de-DE" sz="1100" dirty="0">
              <a:solidFill>
                <a:schemeClr val="bg1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0538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37850" y="267495"/>
            <a:ext cx="89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Система менеджмента качества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71702-E52A-4513-AA10-E1050D3D93AD}"/>
              </a:ext>
            </a:extLst>
          </p:cNvPr>
          <p:cNvSpPr txBox="1"/>
          <p:nvPr/>
        </p:nvSpPr>
        <p:spPr>
          <a:xfrm>
            <a:off x="1237219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 dirty="0">
                <a:solidFill>
                  <a:srgbClr val="740092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 dirty="0">
                <a:solidFill>
                  <a:srgbClr val="740092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rgbClr val="740092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CB6C958-31BA-46C6-B2A2-F7A64382A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93955"/>
            <a:ext cx="1442197" cy="842020"/>
          </a:xfrm>
          <a:prstGeom prst="rect">
            <a:avLst/>
          </a:prstGeom>
        </p:spPr>
      </p:pic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673FEC70-4B15-407D-A61F-203B2D48500B}"/>
              </a:ext>
            </a:extLst>
          </p:cNvPr>
          <p:cNvCxnSpPr/>
          <p:nvPr/>
        </p:nvCxnSpPr>
        <p:spPr>
          <a:xfrm>
            <a:off x="2456378" y="1900829"/>
            <a:ext cx="963494" cy="0"/>
          </a:xfrm>
          <a:prstGeom prst="straightConnector1">
            <a:avLst/>
          </a:prstGeom>
          <a:ln w="19050" cap="rnd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BEED6256-97A5-4D29-8BF5-4A93BCF8DFCF}"/>
              </a:ext>
            </a:extLst>
          </p:cNvPr>
          <p:cNvCxnSpPr/>
          <p:nvPr/>
        </p:nvCxnSpPr>
        <p:spPr>
          <a:xfrm>
            <a:off x="2456378" y="2504017"/>
            <a:ext cx="963494" cy="0"/>
          </a:xfrm>
          <a:prstGeom prst="straightConnector1">
            <a:avLst/>
          </a:prstGeom>
          <a:ln w="19050" cap="rnd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9AB8A91F-8346-49C2-9108-9321FBFFC2B3}"/>
              </a:ext>
            </a:extLst>
          </p:cNvPr>
          <p:cNvCxnSpPr/>
          <p:nvPr/>
        </p:nvCxnSpPr>
        <p:spPr>
          <a:xfrm>
            <a:off x="2456378" y="3081162"/>
            <a:ext cx="963494" cy="0"/>
          </a:xfrm>
          <a:prstGeom prst="straightConnector1">
            <a:avLst/>
          </a:prstGeom>
          <a:ln w="19050" cap="rnd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17C091B9-1FD3-4642-938C-E8C8B1FC9768}"/>
              </a:ext>
            </a:extLst>
          </p:cNvPr>
          <p:cNvGrpSpPr/>
          <p:nvPr/>
        </p:nvGrpSpPr>
        <p:grpSpPr>
          <a:xfrm flipH="1">
            <a:off x="5618111" y="1913850"/>
            <a:ext cx="1008112" cy="1180333"/>
            <a:chOff x="5724128" y="1819815"/>
            <a:chExt cx="963494" cy="1180333"/>
          </a:xfrm>
        </p:grpSpPr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7CD10DE8-ACDD-4AFF-90B9-F3EF521145A9}"/>
                </a:ext>
              </a:extLst>
            </p:cNvPr>
            <p:cNvCxnSpPr/>
            <p:nvPr/>
          </p:nvCxnSpPr>
          <p:spPr>
            <a:xfrm>
              <a:off x="5724128" y="1819815"/>
              <a:ext cx="963494" cy="0"/>
            </a:xfrm>
            <a:prstGeom prst="straightConnector1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0A2C587B-0440-4882-AD1A-0E90B9DE3736}"/>
                </a:ext>
              </a:extLst>
            </p:cNvPr>
            <p:cNvCxnSpPr/>
            <p:nvPr/>
          </p:nvCxnSpPr>
          <p:spPr>
            <a:xfrm>
              <a:off x="5724128" y="2423003"/>
              <a:ext cx="963494" cy="0"/>
            </a:xfrm>
            <a:prstGeom prst="straightConnector1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>
              <a:extLst>
                <a:ext uri="{FF2B5EF4-FFF2-40B4-BE49-F238E27FC236}">
                  <a16:creationId xmlns:a16="http://schemas.microsoft.com/office/drawing/2014/main" id="{594C3078-80B1-4A01-BB8C-D0A50D7352B9}"/>
                </a:ext>
              </a:extLst>
            </p:cNvPr>
            <p:cNvCxnSpPr/>
            <p:nvPr/>
          </p:nvCxnSpPr>
          <p:spPr>
            <a:xfrm>
              <a:off x="5724128" y="3000148"/>
              <a:ext cx="963494" cy="0"/>
            </a:xfrm>
            <a:prstGeom prst="straightConnector1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C8B7DCBE-BC5F-4049-867A-404811C2EE69}"/>
              </a:ext>
            </a:extLst>
          </p:cNvPr>
          <p:cNvSpPr txBox="1"/>
          <p:nvPr/>
        </p:nvSpPr>
        <p:spPr>
          <a:xfrm>
            <a:off x="-19012" y="1741043"/>
            <a:ext cx="2327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rebuchet MS" panose="020B0603020202020204" pitchFamily="34" charset="0"/>
              </a:rPr>
              <a:t>Профессионализм</a:t>
            </a:r>
            <a:endParaRPr lang="de-DE" sz="1200" dirty="0">
              <a:latin typeface="Trebuchet MS" panose="020B0603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7735851-74B6-436A-9A1E-397928F234EB}"/>
              </a:ext>
            </a:extLst>
          </p:cNvPr>
          <p:cNvSpPr txBox="1"/>
          <p:nvPr/>
        </p:nvSpPr>
        <p:spPr>
          <a:xfrm>
            <a:off x="-19013" y="2348390"/>
            <a:ext cx="2327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rebuchet MS" panose="020B0603020202020204" pitchFamily="34" charset="0"/>
              </a:rPr>
              <a:t>Качество</a:t>
            </a:r>
            <a:endParaRPr lang="de-DE" sz="1200" dirty="0">
              <a:latin typeface="Trebuchet MS" panose="020B060302020202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DDE844E7-48B8-483B-BE71-779439041E06}"/>
              </a:ext>
            </a:extLst>
          </p:cNvPr>
          <p:cNvSpPr txBox="1"/>
          <p:nvPr/>
        </p:nvSpPr>
        <p:spPr>
          <a:xfrm>
            <a:off x="-29942" y="2936265"/>
            <a:ext cx="2327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latin typeface="Trebuchet MS" panose="020B0603020202020204" pitchFamily="34" charset="0"/>
              </a:rPr>
              <a:t>Надежность</a:t>
            </a:r>
            <a:endParaRPr lang="de-DE" sz="1200" dirty="0">
              <a:latin typeface="Trebuchet MS" panose="020B0603020202020204" pitchFamily="34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F57F97F-AF05-42D8-8666-40491F41BD0B}"/>
              </a:ext>
            </a:extLst>
          </p:cNvPr>
          <p:cNvSpPr txBox="1"/>
          <p:nvPr/>
        </p:nvSpPr>
        <p:spPr>
          <a:xfrm>
            <a:off x="6709161" y="1762329"/>
            <a:ext cx="2327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rebuchet MS" panose="020B0603020202020204" pitchFamily="34" charset="0"/>
              </a:rPr>
              <a:t>Гибкость</a:t>
            </a:r>
            <a:endParaRPr lang="de-DE" sz="1200" dirty="0">
              <a:latin typeface="Trebuchet MS" panose="020B0603020202020204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CF239A67-6598-4861-9536-DF425569BC1A}"/>
              </a:ext>
            </a:extLst>
          </p:cNvPr>
          <p:cNvSpPr txBox="1"/>
          <p:nvPr/>
        </p:nvSpPr>
        <p:spPr>
          <a:xfrm>
            <a:off x="6709160" y="2369676"/>
            <a:ext cx="2327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rebuchet MS" panose="020B0603020202020204" pitchFamily="34" charset="0"/>
              </a:rPr>
              <a:t>Целеустремленность</a:t>
            </a:r>
            <a:endParaRPr lang="de-DE" sz="1200" dirty="0">
              <a:latin typeface="Trebuchet MS" panose="020B0603020202020204" pitchFamily="34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053D5432-9034-428F-A9F1-9FE13BC7CB82}"/>
              </a:ext>
            </a:extLst>
          </p:cNvPr>
          <p:cNvSpPr txBox="1"/>
          <p:nvPr/>
        </p:nvSpPr>
        <p:spPr>
          <a:xfrm>
            <a:off x="6698231" y="2957551"/>
            <a:ext cx="2327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rebuchet MS" panose="020B0603020202020204" pitchFamily="34" charset="0"/>
              </a:rPr>
              <a:t>Эффективность</a:t>
            </a:r>
            <a:endParaRPr lang="de-DE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1655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37850" y="267495"/>
            <a:ext cx="8986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800" b="1" i="0" u="none" strike="noStrike" dirty="0">
                <a:effectLst/>
                <a:latin typeface="Trebuchet MS" panose="020B0603020202020204" pitchFamily="34" charset="0"/>
              </a:rPr>
              <a:t>Система менеджмента качества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F971702-E52A-4513-AA10-E1050D3D93AD}"/>
              </a:ext>
            </a:extLst>
          </p:cNvPr>
          <p:cNvSpPr txBox="1"/>
          <p:nvPr/>
        </p:nvSpPr>
        <p:spPr>
          <a:xfrm>
            <a:off x="1237219" y="4515966"/>
            <a:ext cx="75112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z-Cyrl-AZ" sz="1100" dirty="0">
                <a:solidFill>
                  <a:srgbClr val="740092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Каждый день имеет значение</a:t>
            </a:r>
            <a:r>
              <a:rPr lang="de-DE" sz="1100" b="0" i="0" dirty="0">
                <a:solidFill>
                  <a:srgbClr val="740092"/>
                </a:solidFill>
                <a:effectLst/>
                <a:latin typeface="TR"/>
              </a:rPr>
              <a:t> ©</a:t>
            </a:r>
            <a:endParaRPr lang="de-DE" sz="1100" dirty="0">
              <a:solidFill>
                <a:srgbClr val="740092"/>
              </a:solidFill>
              <a:latin typeface="Trebuchet MS" panose="020B0603020202020204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9E8C393-AE13-48F2-81E1-900D3CBB9511}"/>
              </a:ext>
            </a:extLst>
          </p:cNvPr>
          <p:cNvSpPr txBox="1"/>
          <p:nvPr/>
        </p:nvSpPr>
        <p:spPr>
          <a:xfrm>
            <a:off x="441636" y="1384401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endParaRPr lang="ru-RU" sz="1200" dirty="0">
              <a:latin typeface="Trebuchet MS" panose="020B0603020202020204" pitchFamily="34" charset="0"/>
            </a:endParaRPr>
          </a:p>
          <a:p>
            <a:pPr marL="171450" indent="-171450">
              <a:buClr>
                <a:srgbClr val="74009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rebuchet MS" panose="020B0603020202020204" pitchFamily="34" charset="0"/>
              </a:rPr>
              <a:t>регулярно контролируем качество </a:t>
            </a:r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оказываемых услуг и поставленных </a:t>
            </a:r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товаров</a:t>
            </a:r>
            <a:br>
              <a:rPr lang="de-DE" sz="1200" dirty="0">
                <a:latin typeface="Trebuchet MS" panose="020B0603020202020204" pitchFamily="34" charset="0"/>
              </a:rPr>
            </a:br>
            <a:endParaRPr lang="ru-RU" sz="1200" dirty="0">
              <a:latin typeface="Trebuchet MS" panose="020B0603020202020204" pitchFamily="34" charset="0"/>
            </a:endParaRPr>
          </a:p>
          <a:p>
            <a:pPr marL="171450" indent="-171450">
              <a:buClr>
                <a:srgbClr val="74009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rebuchet MS" panose="020B0603020202020204" pitchFamily="34" charset="0"/>
              </a:rPr>
              <a:t>обеспечиваем медицинские учреждения </a:t>
            </a:r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качественным оборудованием</a:t>
            </a:r>
            <a:br>
              <a:rPr lang="de-DE" sz="1200" dirty="0">
                <a:latin typeface="Trebuchet MS" panose="020B0603020202020204" pitchFamily="34" charset="0"/>
              </a:rPr>
            </a:br>
            <a:endParaRPr lang="de-DE" sz="1200" dirty="0">
              <a:latin typeface="Trebuchet MS" panose="020B0603020202020204" pitchFamily="34" charset="0"/>
            </a:endParaRPr>
          </a:p>
          <a:p>
            <a:pPr marL="171450" indent="-171450">
              <a:buClr>
                <a:srgbClr val="74009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rebuchet MS" panose="020B0603020202020204" pitchFamily="34" charset="0"/>
              </a:rPr>
              <a:t>выводим на рынок современные, </a:t>
            </a:r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инновационные продукты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D25541A4-F203-4997-8032-F6BB025563FE}"/>
              </a:ext>
            </a:extLst>
          </p:cNvPr>
          <p:cNvSpPr/>
          <p:nvPr/>
        </p:nvSpPr>
        <p:spPr>
          <a:xfrm>
            <a:off x="481651" y="933855"/>
            <a:ext cx="8164513" cy="261610"/>
          </a:xfrm>
          <a:prstGeom prst="rect">
            <a:avLst/>
          </a:prstGeom>
          <a:gradFill flip="none" rotWithShape="1">
            <a:gsLst>
              <a:gs pos="0">
                <a:srgbClr val="740092"/>
              </a:gs>
              <a:gs pos="100000">
                <a:srgbClr val="E00CA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FA1F1E3-F6EA-41CC-A3ED-06BD3E5E7660}"/>
              </a:ext>
            </a:extLst>
          </p:cNvPr>
          <p:cNvSpPr txBox="1"/>
          <p:nvPr/>
        </p:nvSpPr>
        <p:spPr>
          <a:xfrm>
            <a:off x="588104" y="925528"/>
            <a:ext cx="7704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rebuchet MS" panose="020B0603020202020204" pitchFamily="34" charset="0"/>
              </a:rPr>
              <a:t>Работая для наших клиентов, постоянно повышая качество оказываемых услуг, мы:</a:t>
            </a:r>
          </a:p>
          <a:p>
            <a:endParaRPr lang="de-DE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BA137D34-EB6F-481B-B7DC-C71A4D5ADBEC}"/>
              </a:ext>
            </a:extLst>
          </p:cNvPr>
          <p:cNvSpPr txBox="1"/>
          <p:nvPr/>
        </p:nvSpPr>
        <p:spPr>
          <a:xfrm>
            <a:off x="4363906" y="1448127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e-DE" sz="1200" dirty="0">
                <a:latin typeface="Trebuchet MS" panose="020B0603020202020204" pitchFamily="34" charset="0"/>
              </a:rPr>
            </a:br>
            <a:endParaRPr lang="ru-RU" sz="1200" dirty="0">
              <a:latin typeface="Trebuchet MS" panose="020B0603020202020204" pitchFamily="34" charset="0"/>
            </a:endParaRPr>
          </a:p>
          <a:p>
            <a:pPr marL="171450" indent="-171450">
              <a:buClr>
                <a:srgbClr val="74009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rebuchet MS" panose="020B0603020202020204" pitchFamily="34" charset="0"/>
              </a:rPr>
              <a:t>поддерживаем высокий уровень </a:t>
            </a:r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безопасности оборудования</a:t>
            </a:r>
            <a:br>
              <a:rPr lang="de-DE" sz="1200" dirty="0">
                <a:latin typeface="Trebuchet MS" panose="020B0603020202020204" pitchFamily="34" charset="0"/>
              </a:rPr>
            </a:br>
            <a:endParaRPr lang="ru-RU" sz="1200" dirty="0">
              <a:latin typeface="Trebuchet MS" panose="020B0603020202020204" pitchFamily="34" charset="0"/>
            </a:endParaRPr>
          </a:p>
          <a:p>
            <a:pPr marL="171450" indent="-171450">
              <a:buClr>
                <a:srgbClr val="74009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rebuchet MS" panose="020B0603020202020204" pitchFamily="34" charset="0"/>
              </a:rPr>
              <a:t>повышаем эффективность и </a:t>
            </a:r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результативность работы компании</a:t>
            </a:r>
            <a:br>
              <a:rPr lang="de-DE" sz="1200" dirty="0">
                <a:latin typeface="Trebuchet MS" panose="020B0603020202020204" pitchFamily="34" charset="0"/>
              </a:rPr>
            </a:br>
            <a:endParaRPr lang="de-DE" sz="1200" dirty="0">
              <a:latin typeface="Trebuchet MS" panose="020B0603020202020204" pitchFamily="34" charset="0"/>
            </a:endParaRPr>
          </a:p>
          <a:p>
            <a:pPr marL="171450" indent="-171450">
              <a:buClr>
                <a:srgbClr val="74009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Trebuchet MS" panose="020B0603020202020204" pitchFamily="34" charset="0"/>
              </a:rPr>
              <a:t>принимаем на себя обязательства </a:t>
            </a:r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исполнять установленные требования</a:t>
            </a:r>
            <a:r>
              <a:rPr lang="de-DE" sz="1200" dirty="0">
                <a:latin typeface="Trebuchet MS" panose="020B0603020202020204" pitchFamily="34" charset="0"/>
              </a:rPr>
              <a:t>, </a:t>
            </a:r>
            <a:br>
              <a:rPr lang="de-DE" sz="1200" dirty="0">
                <a:latin typeface="Trebuchet MS" panose="020B0603020202020204" pitchFamily="34" charset="0"/>
              </a:rPr>
            </a:br>
            <a:r>
              <a:rPr lang="ru-RU" sz="1200" dirty="0">
                <a:latin typeface="Trebuchet MS" panose="020B0603020202020204" pitchFamily="34" charset="0"/>
              </a:rPr>
              <a:t>постоянно совершенствуя качество продукции и услуг</a:t>
            </a:r>
            <a:endParaRPr lang="de-DE" sz="12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08872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E7C34D5-42B7-427C-A522-9DD8C05D0E2D}"/>
              </a:ext>
            </a:extLst>
          </p:cNvPr>
          <p:cNvSpPr txBox="1"/>
          <p:nvPr/>
        </p:nvSpPr>
        <p:spPr>
          <a:xfrm>
            <a:off x="0" y="1707654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i="0" u="none" strike="noStrike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F R O N I K A   G R O U P</a:t>
            </a:r>
            <a:br>
              <a:rPr lang="de-DE" sz="6600" i="0" u="none" strike="noStrike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</a:br>
            <a:r>
              <a:rPr lang="ru-RU" sz="6600" i="0" u="none" strike="noStrike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компетенции </a:t>
            </a:r>
            <a:endParaRPr lang="ru-RU" altLang="ru-RU" sz="66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095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Bildschirmpräsentation (16:9)</PresentationFormat>
  <Paragraphs>128</Paragraphs>
  <Slides>20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TR</vt:lpstr>
      <vt:lpstr>Trebuchet MS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WISTA MANAGEMENT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Fribus, Valeria</dc:creator>
  <cp:lastModifiedBy>Fribus, Valeria</cp:lastModifiedBy>
  <cp:revision>51</cp:revision>
  <dcterms:created xsi:type="dcterms:W3CDTF">2019-02-26T09:02:46Z</dcterms:created>
  <dcterms:modified xsi:type="dcterms:W3CDTF">2021-06-08T12:22:55Z</dcterms:modified>
</cp:coreProperties>
</file>